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2"/>
  </p:notesMasterIdLst>
  <p:sldIdLst>
    <p:sldId id="259" r:id="rId2"/>
    <p:sldId id="311" r:id="rId3"/>
    <p:sldId id="312" r:id="rId4"/>
    <p:sldId id="313" r:id="rId5"/>
    <p:sldId id="277" r:id="rId6"/>
    <p:sldId id="286" r:id="rId7"/>
    <p:sldId id="287" r:id="rId8"/>
    <p:sldId id="314" r:id="rId9"/>
    <p:sldId id="278" r:id="rId10"/>
    <p:sldId id="283" r:id="rId11"/>
    <p:sldId id="294" r:id="rId12"/>
    <p:sldId id="315" r:id="rId13"/>
    <p:sldId id="316" r:id="rId14"/>
    <p:sldId id="317" r:id="rId15"/>
    <p:sldId id="318" r:id="rId16"/>
    <p:sldId id="319" r:id="rId17"/>
    <p:sldId id="320" r:id="rId18"/>
    <p:sldId id="321" r:id="rId19"/>
    <p:sldId id="295" r:id="rId20"/>
    <p:sldId id="366" r:id="rId21"/>
    <p:sldId id="323" r:id="rId22"/>
    <p:sldId id="324" r:id="rId23"/>
    <p:sldId id="325" r:id="rId24"/>
    <p:sldId id="326" r:id="rId25"/>
    <p:sldId id="327" r:id="rId26"/>
    <p:sldId id="328" r:id="rId27"/>
    <p:sldId id="329" r:id="rId28"/>
    <p:sldId id="330" r:id="rId29"/>
    <p:sldId id="331" r:id="rId30"/>
    <p:sldId id="332" r:id="rId31"/>
    <p:sldId id="334" r:id="rId32"/>
    <p:sldId id="333" r:id="rId33"/>
    <p:sldId id="335" r:id="rId34"/>
    <p:sldId id="336" r:id="rId35"/>
    <p:sldId id="337" r:id="rId36"/>
    <p:sldId id="338" r:id="rId37"/>
    <p:sldId id="339" r:id="rId38"/>
    <p:sldId id="340" r:id="rId39"/>
    <p:sldId id="342" r:id="rId40"/>
    <p:sldId id="367" r:id="rId41"/>
    <p:sldId id="292" r:id="rId42"/>
    <p:sldId id="344" r:id="rId43"/>
    <p:sldId id="345" r:id="rId44"/>
    <p:sldId id="296" r:id="rId45"/>
    <p:sldId id="346" r:id="rId46"/>
    <p:sldId id="297" r:id="rId47"/>
    <p:sldId id="347" r:id="rId48"/>
    <p:sldId id="298" r:id="rId49"/>
    <p:sldId id="348" r:id="rId50"/>
    <p:sldId id="299" r:id="rId51"/>
    <p:sldId id="349" r:id="rId52"/>
    <p:sldId id="300" r:id="rId53"/>
    <p:sldId id="350" r:id="rId54"/>
    <p:sldId id="351" r:id="rId55"/>
    <p:sldId id="301" r:id="rId56"/>
    <p:sldId id="341" r:id="rId57"/>
    <p:sldId id="293" r:id="rId58"/>
    <p:sldId id="353" r:id="rId59"/>
    <p:sldId id="354" r:id="rId60"/>
    <p:sldId id="355" r:id="rId61"/>
    <p:sldId id="352" r:id="rId62"/>
    <p:sldId id="356" r:id="rId63"/>
    <p:sldId id="357" r:id="rId64"/>
    <p:sldId id="358" r:id="rId65"/>
    <p:sldId id="359" r:id="rId66"/>
    <p:sldId id="360" r:id="rId67"/>
    <p:sldId id="361" r:id="rId68"/>
    <p:sldId id="362" r:id="rId69"/>
    <p:sldId id="363" r:id="rId70"/>
    <p:sldId id="365" r:id="rId71"/>
  </p:sldIdLst>
  <p:sldSz cx="10080625" cy="5670550"/>
  <p:notesSz cx="7772400" cy="100584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EEE3"/>
    <a:srgbClr val="ECF0E6"/>
    <a:srgbClr val="EFF3EB"/>
    <a:srgbClr val="F5F8F2"/>
    <a:srgbClr val="E88F25"/>
    <a:srgbClr val="0D519C"/>
    <a:srgbClr val="E98E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Stile chiaro 1 - Colore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66" autoAdjust="0"/>
    <p:restoredTop sz="78934" autoAdjust="0"/>
  </p:normalViewPr>
  <p:slideViewPr>
    <p:cSldViewPr snapToGrid="0">
      <p:cViewPr varScale="1">
        <p:scale>
          <a:sx n="37" d="100"/>
          <a:sy n="37" d="100"/>
        </p:scale>
        <p:origin x="45" y="3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8" d="100"/>
          <a:sy n="68" d="100"/>
        </p:scale>
        <p:origin x="2727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4402138" y="0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5E8158-72FE-481B-B95F-CA8C00829C48}" type="datetimeFigureOut">
              <a:rPr lang="it-IT" smtClean="0"/>
              <a:t>28/04/2025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Clicar para modificar os estilos do texto do esquema</a:t>
            </a:r>
          </a:p>
          <a:p>
            <a:pPr lvl="1"/>
            <a:r>
              <a:rPr lang="it-IT"/>
              <a:t>Segundo nível</a:t>
            </a:r>
          </a:p>
          <a:p>
            <a:pPr lvl="2"/>
            <a:r>
              <a:rPr lang="it-IT"/>
              <a:t>Terceiro nível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nível de vida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553575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6BBB44-F13C-4C4D-B449-73733CECACD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390057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563125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2BF896-171C-B60D-FFC3-7B283BFF55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7CB96CDD-A171-07B4-816C-E87645F423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59AD9E2-28BB-0A03-7A6E-1F16C12753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E depois da formação de </a:t>
            </a:r>
            <a:r>
              <a:rPr lang="it-IT" dirty="0" err="1"/>
              <a:t>hoje, temos a </a:t>
            </a:r>
            <a:r>
              <a:rPr lang="it-IT" dirty="0"/>
              <a:t>certeza de que </a:t>
            </a:r>
            <a:r>
              <a:rPr lang="it-IT" dirty="0" err="1"/>
              <a:t>esta é </a:t>
            </a:r>
            <a:r>
              <a:rPr lang="it-IT" dirty="0"/>
              <a:t>uma </a:t>
            </a:r>
            <a:r>
              <a:rPr lang="it-IT" b="1" dirty="0" err="1"/>
              <a:t>questão complexa</a:t>
            </a:r>
            <a:r>
              <a:rPr lang="it-IT" dirty="0"/>
              <a:t>, </a:t>
            </a:r>
            <a:r>
              <a:rPr lang="it-IT" dirty="0" err="1"/>
              <a:t>especialmente </a:t>
            </a:r>
            <a:r>
              <a:rPr lang="it-IT" dirty="0"/>
              <a:t>para os </a:t>
            </a:r>
            <a:r>
              <a:rPr lang="it-IT" dirty="0" err="1"/>
              <a:t>jovens</a:t>
            </a:r>
            <a:r>
              <a:rPr lang="it-IT" dirty="0"/>
              <a:t>.</a:t>
            </a:r>
          </a:p>
          <a:p>
            <a:r>
              <a:rPr lang="it-IT" dirty="0"/>
              <a:t>Nos Estados Unidos, por </a:t>
            </a:r>
            <a:r>
              <a:rPr lang="it-IT" dirty="0" err="1"/>
              <a:t>exemplo</a:t>
            </a:r>
            <a:r>
              <a:rPr lang="it-IT" dirty="0"/>
              <a:t>, um ou </a:t>
            </a:r>
            <a:r>
              <a:rPr lang="it-IT" dirty="0" err="1"/>
              <a:t>dois </a:t>
            </a:r>
            <a:r>
              <a:rPr lang="it-IT" dirty="0"/>
              <a:t>em cada </a:t>
            </a:r>
            <a:r>
              <a:rPr lang="it-IT" dirty="0" err="1"/>
              <a:t>cem estudantes lutam </a:t>
            </a:r>
            <a:r>
              <a:rPr lang="it-IT" dirty="0"/>
              <a:t>contra a DE, e </a:t>
            </a:r>
            <a:r>
              <a:rPr lang="it-IT" dirty="0" err="1"/>
              <a:t>apenas </a:t>
            </a:r>
            <a:r>
              <a:rPr lang="it-IT" dirty="0"/>
              <a:t>4% das mulheres </a:t>
            </a:r>
            <a:r>
              <a:rPr lang="it-IT" dirty="0" err="1"/>
              <a:t>em todo o </a:t>
            </a:r>
            <a:r>
              <a:rPr lang="it-IT" dirty="0"/>
              <a:t>mundo </a:t>
            </a:r>
            <a:r>
              <a:rPr lang="it-IT" dirty="0" err="1"/>
              <a:t>se consideram </a:t>
            </a:r>
            <a:r>
              <a:rPr lang="it-IT" dirty="0"/>
              <a:t>bonitas.</a:t>
            </a:r>
          </a:p>
          <a:p>
            <a:r>
              <a:rPr lang="it-IT" dirty="0"/>
              <a:t>Num </a:t>
            </a:r>
            <a:r>
              <a:rPr lang="it-IT" dirty="0" err="1"/>
              <a:t>outro </a:t>
            </a:r>
            <a:r>
              <a:rPr lang="it-IT" dirty="0"/>
              <a:t>estudo realizado com mais de </a:t>
            </a:r>
            <a:r>
              <a:rPr lang="it-IT" dirty="0" err="1"/>
              <a:t>mil</a:t>
            </a:r>
            <a:r>
              <a:rPr lang="it-IT" dirty="0"/>
              <a:t> e </a:t>
            </a:r>
            <a:r>
              <a:rPr lang="it-IT" dirty="0" err="1"/>
              <a:t>duzentos adolescentes</a:t>
            </a:r>
            <a:r>
              <a:rPr lang="it-IT" dirty="0"/>
              <a:t>, </a:t>
            </a:r>
            <a:r>
              <a:rPr lang="it-IT" dirty="0" err="1"/>
              <a:t>cerca de </a:t>
            </a:r>
            <a:r>
              <a:rPr lang="it-IT" dirty="0"/>
              <a:t>72% </a:t>
            </a:r>
            <a:r>
              <a:rPr lang="it-IT" dirty="0" err="1"/>
              <a:t>deles afirmaram sentir uma enorme </a:t>
            </a:r>
            <a:r>
              <a:rPr lang="it-IT" dirty="0"/>
              <a:t>pressão para serem bonitos.</a:t>
            </a:r>
          </a:p>
          <a:p>
            <a:r>
              <a:rPr lang="it-IT" dirty="0" err="1"/>
              <a:t>Apenas </a:t>
            </a:r>
            <a:r>
              <a:rPr lang="it-IT" dirty="0"/>
              <a:t>11% das raparigas </a:t>
            </a:r>
            <a:r>
              <a:rPr lang="it-IT" dirty="0" err="1"/>
              <a:t>de todo o </a:t>
            </a:r>
            <a:r>
              <a:rPr lang="it-IT" dirty="0"/>
              <a:t>mundo </a:t>
            </a:r>
            <a:r>
              <a:rPr lang="it-IT" dirty="0" err="1"/>
              <a:t>se sentem à vontade para utilizar </a:t>
            </a:r>
            <a:r>
              <a:rPr lang="it-IT" dirty="0"/>
              <a:t>a palavra "beautiful" para </a:t>
            </a:r>
            <a:r>
              <a:rPr lang="it-IT" dirty="0" err="1"/>
              <a:t>descrever o seu </a:t>
            </a:r>
            <a:r>
              <a:rPr lang="it-IT" dirty="0"/>
              <a:t>aspeto.</a:t>
            </a:r>
          </a:p>
          <a:p>
            <a:r>
              <a:rPr lang="it-IT" dirty="0"/>
              <a:t>E, </a:t>
            </a:r>
            <a:r>
              <a:rPr lang="it-IT" dirty="0" err="1"/>
              <a:t>claro</a:t>
            </a:r>
            <a:r>
              <a:rPr lang="it-IT" dirty="0"/>
              <a:t>, </a:t>
            </a:r>
            <a:r>
              <a:rPr lang="it-IT" dirty="0" err="1"/>
              <a:t>há um aumento universal </a:t>
            </a:r>
            <a:r>
              <a:rPr lang="it-IT" dirty="0"/>
              <a:t>da pressão sobre a beleza e uma </a:t>
            </a:r>
            <a:r>
              <a:rPr lang="it-IT" dirty="0" err="1"/>
              <a:t>diminuição </a:t>
            </a:r>
            <a:r>
              <a:rPr lang="it-IT" dirty="0"/>
              <a:t>da confiança das raparigas </a:t>
            </a:r>
            <a:r>
              <a:rPr lang="it-IT" dirty="0" err="1"/>
              <a:t>à medida que envelhecem</a:t>
            </a:r>
            <a:r>
              <a:rPr lang="it-IT" dirty="0"/>
              <a:t>.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43C285B-8C13-1530-17E5-C1610552CA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94939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38C661-CE50-3704-AC7C-29CB42249E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10878DD-53CB-2306-280F-9AFA949BD5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97B8ED2-4471-A8C3-DFD1-84059C04FC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Mas podemos </a:t>
            </a:r>
            <a:r>
              <a:rPr lang="it-IT" dirty="0" err="1"/>
              <a:t>perguntar-nos</a:t>
            </a:r>
            <a:r>
              <a:rPr lang="it-IT" dirty="0"/>
              <a:t>: </a:t>
            </a:r>
            <a:r>
              <a:rPr lang="it-IT" dirty="0" err="1"/>
              <a:t>o que é que influencia </a:t>
            </a:r>
            <a:r>
              <a:rPr lang="it-IT" dirty="0"/>
              <a:t>a imagem corporal?</a:t>
            </a:r>
          </a:p>
          <a:p>
            <a:r>
              <a:rPr lang="en-US" dirty="0"/>
              <a:t>É </a:t>
            </a:r>
            <a:r>
              <a:rPr lang="en-US" b="1" dirty="0"/>
              <a:t>moldada </a:t>
            </a:r>
            <a:r>
              <a:rPr lang="en-US" dirty="0"/>
              <a:t>por vários factores, incluindo expectativas sociais, experiências pessoais e bem-estar psicológico.</a:t>
            </a:r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B59F028-F9D5-4BC0-10A9-1B3261C10F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355142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C42098-31B1-664B-FD1E-36AD933B5E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5846B447-3ED2-9F19-8972-8A78DC895A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B6E0F21C-8402-ED8E-E80E-731C99E600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nossa história pessoal tem um enorme impacto na forma como nos vemos a nós próprios. Uma piada negativa na adolescência é suficiente para desencadear uma eterna comparação com a imagem no espelho</a:t>
            </a:r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DAC71D7-E45F-EB80-685F-4F22492795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342838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DE77E9-8264-3627-A11D-ACD44DB201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1D5F40A1-9F85-4B10-D297-02E991BEEEF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2B73DB5E-86A4-C9D6-D587-F8C8C41898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Uma mãe que é muito rigorosa em matéria de alimentação ou um pai que dá sempre ênfase ao "corpo perfeito" podem afetar profundamente a auto-perceção.</a:t>
            </a:r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8E6AD0C-6D58-9371-96EF-8D2CC48B65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2456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510624-FC95-1A36-5362-EEBDC4CBEF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64472CD-6C90-25DF-53CA-DC278AD9BA1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F5647ED-0399-EA4D-56C6-F6FCC1E4B2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Um rapaz que só recebe elogios quando está esculpido vai aprender a usar o seu corpo como uma ferramenta para obter aprovação. O julgamento dos colegas é poderoso.</a:t>
            </a:r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BBF6BBB-786A-B20A-6ABE-9252A3EC51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87391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3CA717-1D98-2EE6-8917-F12D8DFB2D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A480FBE5-E6C7-9B3C-CADD-66DA1BA902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AA98655-3B52-B89C-2AD7-4C7762B6E9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Somos constantemente bombardeados com ideais corporais quase inatingíveis, e isto sempre foi verdade para as raparigas, e hoje em dia também se aplica aos rapazes. E com a passagem dos meios de comunicação tradicionais, como a televisão, para os novos meios digitais, como as plataformas sociais e as aplicações, a situação tem vindo a agravar-se.</a:t>
            </a:r>
          </a:p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72739C3-0392-BA22-B97D-EE76B110B3F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332914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092231-E1B0-FFE0-7952-27D9052CCD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3A07FDC-9A34-AF42-FB1C-55EEDCDD91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2CE82E6-8BD1-76CF-5CDB-EE1B15CC14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Pensamos frequentemente que a DE é um problema feminino. Na realidade, cada vez mais homens estão a cair na armadilha da musculatura compulsiva.</a:t>
            </a:r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506120A-574C-FDE3-E46A-BBE0CEE6BE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242200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EFCF98-944D-EA07-3C1C-05B12D60EF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4257D51-2C50-18E1-0377-0B34CEBD71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F9502A1-7E28-9353-2CC1-111476A532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646611BB-3F34-1F9F-4A8C-65EE35F004B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17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821673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3AE166-150A-D3F3-614C-E9E8728FA9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A43FFE7B-BE66-CBF6-E1D9-2716F099FC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A5417094-85E2-60EA-BF6F-F82BE24AA9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76C24E7-2F0A-6EF4-E847-C15EA4F034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18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31968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49CB8F-DD65-F7F2-91C1-68D3ED26A3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498FD9D-3CEE-A9FB-7DA8-DCE7E5C844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AE1545D-2222-C86F-07BF-6DE886F53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6A2612EA-08B2-5B03-F312-2036D49CF36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892243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65CA36-42D0-5A2F-958B-586920453C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BF343BC-D1AB-7F27-AB1F-350D3F05F1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0690668-A71B-034C-D0D5-28DF9771F8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E07FEE1-AAC6-844D-A89B-C0386378706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2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50484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FC4ED4-922D-6D19-0AD1-3FFEAC29D7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9FD1DA1-0F06-0DB9-F1E9-101FEED3EC8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2A6CA4FC-762A-2989-49E5-C221E6AAA27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err="1"/>
              <a:t> Vamos </a:t>
            </a:r>
            <a:r>
              <a:rPr lang="it-IT" dirty="0"/>
              <a:t>fazer alguns </a:t>
            </a:r>
            <a:r>
              <a:rPr lang="it-IT" dirty="0" err="1"/>
              <a:t>exemplos rápidos</a:t>
            </a:r>
            <a:r>
              <a:rPr lang="it-IT" dirty="0"/>
              <a:t>, apenas para nos aquecermos </a:t>
            </a:r>
            <a:r>
              <a:rPr lang="it-IT" dirty="0" err="1"/>
              <a:t>antes da nossa </a:t>
            </a:r>
            <a:r>
              <a:rPr lang="it-IT" dirty="0"/>
              <a:t>sessão </a:t>
            </a:r>
            <a:r>
              <a:rPr lang="it-IT" dirty="0" err="1"/>
              <a:t>prática de amanhã</a:t>
            </a:r>
            <a:r>
              <a:rPr lang="it-IT" dirty="0"/>
              <a:t>.</a:t>
            </a:r>
          </a:p>
          <a:p>
            <a:r>
              <a:rPr lang="it-IT" dirty="0"/>
              <a:t>Como é que </a:t>
            </a:r>
            <a:r>
              <a:rPr lang="it-IT" dirty="0" err="1"/>
              <a:t>podemos reconhecer </a:t>
            </a:r>
            <a:r>
              <a:rPr lang="it-IT" dirty="0"/>
              <a:t>uma perturbação da imagem corporal </a:t>
            </a:r>
            <a:r>
              <a:rPr lang="it-IT" dirty="0" err="1"/>
              <a:t>quando a vemos</a:t>
            </a:r>
            <a:r>
              <a:rPr lang="it-IT" dirty="0"/>
              <a:t>?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520853E-A575-3319-990F-70E5759DD93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517533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066263-9A2E-134C-6997-7FD6706955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50A95E4-43D0-BE99-A190-FBBA53422BE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04EB1620-A39E-9DE5-A472-85689B8BC4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err="1"/>
              <a:t>Exemplo </a:t>
            </a:r>
            <a:r>
              <a:rPr lang="it-IT" dirty="0"/>
              <a:t>n.1: A Sofia </a:t>
            </a:r>
            <a:r>
              <a:rPr lang="it-IT" dirty="0" err="1"/>
              <a:t>é </a:t>
            </a:r>
            <a:r>
              <a:rPr lang="it-IT" dirty="0"/>
              <a:t>uma rapariga de 17 anos </a:t>
            </a:r>
            <a:r>
              <a:rPr lang="it-IT" dirty="0" err="1"/>
              <a:t>que frequenta </a:t>
            </a:r>
            <a:r>
              <a:rPr lang="it-IT" dirty="0"/>
              <a:t>o ginásio onde trabalha </a:t>
            </a:r>
            <a:r>
              <a:rPr lang="it-IT" dirty="0" err="1"/>
              <a:t>atualmente</a:t>
            </a:r>
            <a:r>
              <a:rPr lang="it-IT" dirty="0"/>
              <a:t>. </a:t>
            </a:r>
            <a:r>
              <a:rPr lang="it-IT" dirty="0" err="1"/>
              <a:t>Está visivelmente abaixo do peso</a:t>
            </a:r>
            <a:r>
              <a:rPr lang="it-IT" dirty="0"/>
              <a:t>, faz exercício </a:t>
            </a:r>
            <a:r>
              <a:rPr lang="it-IT" dirty="0" err="1"/>
              <a:t>todos os </a:t>
            </a:r>
            <a:r>
              <a:rPr lang="it-IT" dirty="0"/>
              <a:t>dias da semana (e </a:t>
            </a:r>
            <a:r>
              <a:rPr lang="it-IT" dirty="0" err="1"/>
              <a:t>talvez também </a:t>
            </a:r>
            <a:r>
              <a:rPr lang="it-IT" dirty="0"/>
              <a:t>aos fins-de-semana) e parece </a:t>
            </a:r>
            <a:r>
              <a:rPr lang="it-IT" dirty="0" err="1"/>
              <a:t>muito determinada </a:t>
            </a:r>
            <a:r>
              <a:rPr lang="it-IT" dirty="0"/>
              <a:t>e </a:t>
            </a:r>
            <a:r>
              <a:rPr lang="it-IT" dirty="0" err="1"/>
              <a:t>empenhada</a:t>
            </a:r>
            <a:r>
              <a:rPr lang="it-IT" dirty="0"/>
              <a:t>, </a:t>
            </a:r>
            <a:r>
              <a:rPr lang="it-IT" dirty="0" err="1"/>
              <a:t>passando a maior parte do </a:t>
            </a:r>
            <a:r>
              <a:rPr lang="it-IT" dirty="0"/>
              <a:t>tempo na </a:t>
            </a:r>
            <a:r>
              <a:rPr lang="it-IT" dirty="0" err="1"/>
              <a:t>passadeira</a:t>
            </a:r>
            <a:r>
              <a:rPr lang="it-IT" dirty="0"/>
              <a:t>. A família </a:t>
            </a:r>
            <a:r>
              <a:rPr lang="it-IT" dirty="0" err="1"/>
              <a:t>está preocupada, mas não tem mãos a medir</a:t>
            </a:r>
            <a:r>
              <a:rPr lang="it-IT" dirty="0"/>
              <a:t>.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8581B053-3A8C-3B89-4053-F1A3ECF548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21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5017784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A1CCFF-55A4-03AE-FDEE-7BAE7B6CC6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E9F7B44-879C-0828-E3E1-7F76A2372E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B4328000-1012-BBB5-BBD5-2FACF8EE89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err="1"/>
              <a:t>Exemplo </a:t>
            </a:r>
            <a:r>
              <a:rPr lang="it-IT" dirty="0"/>
              <a:t>n.2: O máximo </a:t>
            </a:r>
            <a:r>
              <a:rPr lang="it-IT" dirty="0" err="1"/>
              <a:t>é </a:t>
            </a:r>
            <a:r>
              <a:rPr lang="it-IT" dirty="0"/>
              <a:t>21, 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AA196B8-6A4F-C725-8F0C-3DCEA069C8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22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3122455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419BD2-50F5-977B-1681-099876B875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6A8E086-D625-A66B-F192-53004D32DA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8CEB8F7-6508-ECAD-BB6D-1726F84F71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 que é que estes dois casos têm em comum?</a:t>
            </a:r>
          </a:p>
          <a:p>
            <a:r>
              <a:rPr lang="en-US" dirty="0"/>
              <a:t>Corpos diferentes, mas padrões semelhantes. Em ambos os casos, a identidade está toda dependente do corpo.</a:t>
            </a:r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5426B35-1E5D-9B83-F3E1-C888D4340B3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23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186785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211307-B3D3-044A-A816-E262C735C2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9BFE3C2-BA1B-0008-7581-1F40EB8533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B582EB1-45A7-31E3-4DA1-26F0D7FE72A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Não devemos procurar apenas os extremos. Os sinais mais perigosos são muitas vezes os mais suaves e constantes.</a:t>
            </a:r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3C52892-6667-E4E6-1298-D7DBF1248D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24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184119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1ECD51-BFFB-D357-F9E2-FFE27781AD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777D2B8-9CEE-519E-2960-DF66F22897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A1EAF285-12D4-3D89-6BAE-FA39C65E03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diferença entre saúde e obsessão é subtil. Quando a comida se torna um pensamento fixo, algo está errado</a:t>
            </a:r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854C7352-8A07-D690-BB21-65E4D340A8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25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5105302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0F78C5-1C06-1142-D4C9-36B3C19DF6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FC95135-F8E9-F26C-7F2F-9189579D667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2BFA05C-A7A7-07A8-85D6-3678A44C8E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 treino deve ser um recurso, não uma gaiola. Quando não se consegue ficar quieto, é um sinal importante</a:t>
            </a:r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BAD2ACB2-F153-C598-0310-241A67C4FE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26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1341017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03D6D7-AA98-BE4C-9D8A-C762A0DCCA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4FAEC06-6BCC-8784-B6EE-ADBA20241F1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68048D2-18B1-C52C-E3C8-041DAD0F4E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Muitos homens pesam-se várias vezes por dia. Se o número mudar, o humor altera-se. Este é um sinal a ter em conta.</a:t>
            </a:r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FBC5389-9986-AB8A-6C8F-1121A64113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27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0576452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8F9D74-D104-7101-B977-0177ACA301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2CFEF3B-2E0E-474E-462B-C9A30CC757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CFB7F56-2ADE-8911-CFB1-C2D97F9FD9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889C21E-7220-0E79-F7F7-B0E0AEBBAAC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28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909099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13D778-5390-94ED-E98E-340AB0ECFE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0221C28-F541-3130-C8DB-4A9DD6CE2A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8301426F-AFFE-E235-1260-687A7F6AC6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3ED1033-5A74-5090-C4DC-342A4AE63E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29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965742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84023D-0D5D-3428-A90D-070BFEE9BD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DD9E6236-4A5E-EEC3-EF68-27E456FAED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B622CDB-AF3D-D4E1-3759-72D53E235B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Está numa posição única para influenciar a forma como os jovens percepcionam o seu corpo e abordam a boa forma e o exercício físico.</a:t>
            </a:r>
          </a:p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95F613C-8BF4-CF54-04A3-747BF04C1F5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3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934512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174EED-CAC4-F628-B026-436A17CEE4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5EB6B06-03B1-EC47-FA3F-00BA4FF5DC3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DA37418-FC11-894F-82A7-4AAD640F3F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2ED7411-E06E-C758-224A-B72B9880250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30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6365083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836EDD-D274-BC24-5949-CD9CB86274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E4722C5-CEA3-CFBD-A8C1-DDC9F44505F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2B568E0E-CF07-7A05-CB2E-4FCF286078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E687016-0FD0-2E20-9259-A9C23AF8E9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31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369811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F877C7-6615-4D7C-9236-05778A5BA9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D952BB8-E792-CDA4-787F-9E97DE865A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D8CC1901-8F6D-566C-5AF8-C535B4E07B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5A37EF3F-A27B-EBAF-0E70-B03A9E8442E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32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5148246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0BBF2B-C8F4-2473-D1DC-DFF57C0AA9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4138384-3756-80AD-1F80-2EE35FADD7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6F97A64-8259-C69B-7F03-82545682E2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Estes sinais, por si só, não são suficientes para fazer um diagnóstico. Mas todos eles indicam que há algo que merece atenção.</a:t>
            </a:r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4E02EB7-40BD-E12A-0F77-8289B9E8B5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33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6298264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5C2818-EBE0-7638-C253-FF68BB8DDD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8D8EDF1-EA83-2FE8-24F6-319F3DB46B3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D6DA801-1D96-359B-9FFF-2A8D415D88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8DA30C0E-9D85-05A3-D947-4C2EF1F0A0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34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5865873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992F52-DEAB-E31C-DCC5-220CEA1D6C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549967E-2A5F-F166-16FE-3E8A2CEA00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498A64B-D166-AC1F-3F0C-F256ADE38E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B4D4D7A-1599-3817-0D2B-363C51A31B5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35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9831877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A22DB1-7570-52BD-0C7B-197C78BFE5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7C232A02-D688-04F5-8277-486753EA1E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DA16D38-B298-F496-816A-62E30B31DE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FF3F722-C36C-91CC-8C1F-AEE5B5B87D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36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2261597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EDFE45-1740-6733-A0B1-646230A6B2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854B6CC-52BC-015C-2383-8E4E64E88C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8B8CCFD-C353-BB65-A844-11B37715DC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109E98E-EB59-96DC-AAC9-3FCDAB4838C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37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0341085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C6D8A7-F533-1F54-2D7E-CD125BB0E3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6B0A81C-90A8-FC65-2DB2-52141FA6C4E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26E0FEE6-D38F-EE03-4246-262D1EB5A1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Enquanto profissionais do fitness, o reconhecimento dos primeiros sinais de perturbação da imagem corporal pode ajudar a evitar o desenvolvimento de perturbações mais graves. Alguns sinais de alerta a que deve estar atento incluem: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0" dirty="0"/>
              <a:t> Obsessão com o peso, as calorias ou a duração do exercício.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0" dirty="0"/>
              <a:t> Controlo excessivo do espelho ou insatisfação apesar dos progressos.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0" dirty="0"/>
              <a:t> Evitar actividades sociais devido a preocupações com o corpo.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0" dirty="0"/>
              <a:t> Mudanças drásticas nos hábitos alimentares ou na intensidade do treino.</a:t>
            </a:r>
          </a:p>
          <a:p>
            <a:r>
              <a:rPr lang="en-US" dirty="0"/>
              <a:t>Se notar estes comportamentos num jovem cliente, é essencial abordar a situação com cuidado e encorajar o apoio profissional quando necessário.</a:t>
            </a:r>
          </a:p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D0B4CF0-6479-21CB-F141-23097209E8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38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7828720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7F69C5-CA19-87E1-4777-589B854A6D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C62BD9A-8D1C-724F-4580-A712820972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2ECA33B3-E0E2-F6A9-C1DB-32153D6CC3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5F247187-4C64-2405-92D6-12EB0812FA6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39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582122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D43544-B6E2-8144-60A5-57FB588497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A286CE2-8FB6-07F1-A163-3CB99295C7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D34F773-F9F1-14D0-2511-623A1A0502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69EDEFA4-9F88-5EEA-D1DE-6514BFFA45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4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221386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F3E2D6-23C2-C8FA-60A5-F071CA5B96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6A6DD2A-C524-C1E6-6C5F-E85FF4405C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87A67BB9-0CC6-12F3-8707-FBB20FD477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9EF308C-DDEE-9D21-E4E6-553BEC55608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40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6507478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44CB38-A128-884E-16E5-293B2A3CAD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25DE229-CE74-195E-94EF-243D8AE2CB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F44A287-0EAF-D0D8-2DD1-61A4A68CAD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C0BF4E9-4ED2-3FF3-28F6-838019D6593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41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0217489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D25588-DBD2-1E6F-D2B1-B7CE34FED7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7858FE9-6F41-C7D2-B619-DE4E11D3F2E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AA0ED4D-BC18-E6F7-4916-0203A7DEA1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Os adolescentes com perturbações da imagem corporal têm frequentemente sentimentos de vergonha e secretismo em relação à sua condição. </a:t>
            </a:r>
          </a:p>
          <a:p>
            <a:pPr>
              <a:buNone/>
            </a:pPr>
            <a:r>
              <a:rPr lang="en-US" dirty="0"/>
              <a:t>É fundamental estabelecer um ambiente sem juízos de valor, empático e de apoio. </a:t>
            </a:r>
          </a:p>
          <a:p>
            <a:pPr>
              <a:buNone/>
            </a:pPr>
            <a:r>
              <a:rPr lang="en-US" dirty="0"/>
              <a:t>Ouvir ativamente e validar os seus sentimentos pode ajudar a criar confiança e encorajá-los a abrir-se sobre as suas dificuldades.</a:t>
            </a:r>
          </a:p>
          <a:p>
            <a:r>
              <a:rPr lang="en-US" dirty="0"/>
              <a:t>É importante proporcionar-lhes um espaço seguro onde se sintam ouvidos e compreendidos. </a:t>
            </a:r>
          </a:p>
          <a:p>
            <a:r>
              <a:rPr lang="en-US" dirty="0"/>
              <a:t>Evitar comentários desdenhosos e, em vez disso, fazer perguntas abertas pode facilitar o diálogo. </a:t>
            </a:r>
          </a:p>
          <a:p>
            <a:r>
              <a:rPr lang="en-US" dirty="0"/>
              <a:t>Incentivar os adolescentes a exprimirem os seus pensamentos através de um diário ou de actividades criativas também pode ajudá-los a articular as suas dificuldades de uma forma não conflituosa.</a:t>
            </a:r>
          </a:p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B6D95118-4026-9D05-0DC1-CAAA3AF122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42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6533916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618F14-804B-27E8-8B36-6B105022E0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5DA99A7-BA0C-B1EF-AF13-140E3DC811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933E6CA-2B2E-DFFB-4797-109621E1A0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Os adolescentes com perturbações da imagem corporal têm frequentemente sentimentos de vergonha e secretismo em relação à sua condição. </a:t>
            </a:r>
          </a:p>
          <a:p>
            <a:pPr>
              <a:buNone/>
            </a:pPr>
            <a:r>
              <a:rPr lang="en-US" dirty="0"/>
              <a:t>É fundamental estabelecer um ambiente sem juízos de valor, empático e de apoio. </a:t>
            </a:r>
          </a:p>
          <a:p>
            <a:pPr>
              <a:buNone/>
            </a:pPr>
            <a:r>
              <a:rPr lang="en-US" dirty="0"/>
              <a:t>Ouvir ativamente e validar os seus sentimentos pode ajudar a criar confiança e encorajá-los a abrir-se sobre as suas dificuldades.</a:t>
            </a:r>
          </a:p>
          <a:p>
            <a:r>
              <a:rPr lang="en-US" dirty="0"/>
              <a:t>É importante proporcionar-lhes um espaço seguro onde se sintam ouvidos e compreendidos. </a:t>
            </a:r>
          </a:p>
          <a:p>
            <a:r>
              <a:rPr lang="en-US" dirty="0"/>
              <a:t>Evitar comentários desdenhosos e, em vez disso, fazer perguntas abertas pode facilitar o diálogo. </a:t>
            </a:r>
          </a:p>
          <a:p>
            <a:r>
              <a:rPr lang="en-US" dirty="0"/>
              <a:t>Incentivar os adolescentes a exprimirem os seus pensamentos através da escrita de um diário ou de actividades criativas também pode ajudá-los a articular as suas dificuldades de uma forma não conflituosa.</a:t>
            </a:r>
          </a:p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1CFB33E-26D9-0AB1-C64D-91D767F607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43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6184146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8620EA-52EA-37AD-029B-56A1E695CE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5E4FEF5-4095-1389-38B9-15FD55B04A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4F72334-069E-3EFF-CB21-655BC20FED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Criticar os hábitos alimentares, as rotinas de exercício ou as preocupações com a imagem corporal de um jovem pode reforçar sentimentos de inadequação e resistência à ajuda. Em vez disso, concentre-se em expressar preocupação com o seu bem-estar e oferecer apoio de uma forma compassiva.</a:t>
            </a:r>
          </a:p>
          <a:p>
            <a:r>
              <a:rPr lang="en-US" dirty="0"/>
              <a:t>Em vez de dizer "Não devias estar a passar fome" ou "Estás com bom aspeto", tente frases como "Reparei que ultimamente pareces muito stressada com o teu corpo. Estou aqui para te apoiar". </a:t>
            </a:r>
          </a:p>
          <a:p>
            <a:r>
              <a:rPr lang="en-US" dirty="0"/>
              <a:t>Reconhecer as suas dificuldades sem as julgar ajuda a construir uma base de confiança e de eventual recuperação.</a:t>
            </a:r>
          </a:p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B6BD0B4A-3760-1A29-2CB9-4C7EEE7B29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44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4807443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392BFD-3DF8-A4E3-71D0-D195F36195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AC05D6DC-4218-4A65-0A74-3C48715852A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223B173C-F065-845E-48A8-B5DEF9F3E1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Criticar os hábitos alimentares, as rotinas de exercício ou as preocupações com a imagem corporal de um jovem pode reforçar sentimentos de inadequação e resistência à ajuda. Em vez disso, concentre-se em expressar preocupação com o seu bem-estar e oferecer apoio de uma forma compassiva.</a:t>
            </a:r>
          </a:p>
          <a:p>
            <a:r>
              <a:rPr lang="en-US" dirty="0"/>
              <a:t>Em vez de dizer: "Não devias estar a passar fome" ou "Estás com bom aspeto", tente frases como: "Reparei que ultimamente pareces muito stressada com o teu corpo. Estou aqui para te apoiar". </a:t>
            </a:r>
          </a:p>
          <a:p>
            <a:r>
              <a:rPr lang="en-US" dirty="0"/>
              <a:t>Reconhecer as suas dificuldades sem as julgar ajuda a construir uma base de confiança e de eventual recuperação.</a:t>
            </a:r>
          </a:p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CD528AF-3C78-72C3-3505-8E92808F1D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45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2278338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6291A9-7434-9571-6303-771307BF69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5D6FE22-A70F-252A-4D61-B330541A25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AB169E1-1297-1A1C-A5E0-C37C916820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Fornecer informações exactas sobre as consequências físicas e mentais da anorexia e da </a:t>
            </a:r>
            <a:r>
              <a:rPr lang="en-US" dirty="0" err="1"/>
              <a:t>vigorexia </a:t>
            </a:r>
            <a:r>
              <a:rPr lang="en-US" dirty="0"/>
              <a:t>pode ser útil, mas deve ser feito com cuidado. </a:t>
            </a:r>
          </a:p>
          <a:p>
            <a:pPr>
              <a:buNone/>
            </a:pPr>
            <a:r>
              <a:rPr lang="en-US" dirty="0"/>
              <a:t>Sobrecarregar um adolescente com factos pode fazer com que ele se afaste. A utilização de discussões suaves e adequadas à idade e de exemplos da vida real pode tornar a informação mais compreensível.</a:t>
            </a:r>
          </a:p>
          <a:p>
            <a:r>
              <a:rPr lang="en-US" dirty="0"/>
              <a:t>A utilização de abordagens interactivas e envolventes, como a discussão de histórias de sucesso reais de recuperação ou a utilização de exercícios de literacia mediática para desconstruir mensagens sociais prejudiciais, pode tornar a educação mais impactante. </a:t>
            </a:r>
          </a:p>
          <a:p>
            <a:r>
              <a:rPr lang="en-US" dirty="0"/>
              <a:t>Os grupos de apoio de pares ou os programas de mentoria também podem oferecer ideias que incentivam a autorreflexão e a mudança.</a:t>
            </a:r>
          </a:p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AAE061D-3690-8B13-359A-CD3D05C140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46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9124709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6D6B0-240D-3925-3176-E92BAA698E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29F8C87-675E-1D0E-9739-E94763DB43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1A1D13B-4ABE-156E-8A8C-9FD8645EF8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Fornecer informações exactas sobre as consequências físicas e mentais da anorexia e da </a:t>
            </a:r>
            <a:r>
              <a:rPr lang="en-US" dirty="0" err="1"/>
              <a:t>vigorexia </a:t>
            </a:r>
            <a:r>
              <a:rPr lang="en-US" dirty="0"/>
              <a:t>pode ser útil, mas deve ser feito com cuidado. </a:t>
            </a:r>
          </a:p>
          <a:p>
            <a:pPr>
              <a:buNone/>
            </a:pPr>
            <a:r>
              <a:rPr lang="en-US" dirty="0"/>
              <a:t>Se o adolescente for sobrecarregado com factos, pode afastar-se. </a:t>
            </a:r>
          </a:p>
          <a:p>
            <a:pPr>
              <a:buNone/>
            </a:pPr>
            <a:r>
              <a:rPr lang="en-US" dirty="0"/>
              <a:t>A utilização de discussões suaves e apropriadas à idade e de exemplos da vida real pode tornar a informação mais compreensível.</a:t>
            </a:r>
          </a:p>
          <a:p>
            <a:r>
              <a:rPr lang="en-US" dirty="0"/>
              <a:t>A utilização de abordagens interactivas e envolventes, como a discussão de histórias de sucesso reais de recuperação ou a utilização de exercícios de literacia mediática para desconstruir mensagens sociais prejudiciais, pode tornar a educação mais impactante. </a:t>
            </a:r>
          </a:p>
          <a:p>
            <a:r>
              <a:rPr lang="en-US" dirty="0"/>
              <a:t>Os grupos de apoio de pares ou os programas de mentoria também podem oferecer ideias que incentivam a autorreflexão e a mudança.</a:t>
            </a:r>
          </a:p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F1D774E-6ABE-C1C1-C5CF-83B2BBC7468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47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910830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92D668-A6BE-4902-8B7A-C6A0EA34D2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EFB30DD-BAF2-653F-6D62-28301E3E0C0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97DDB4EA-58E2-B106-40EA-D7322AB479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As perturbações da imagem corporal requerem frequentemente uma intervenção profissional, incluindo terapia, acompanhamento médico e, por vezes, medicação. </a:t>
            </a:r>
          </a:p>
          <a:p>
            <a:pPr>
              <a:buNone/>
            </a:pPr>
            <a:r>
              <a:rPr lang="en-US" dirty="0"/>
              <a:t>É essencial encorajar o indivíduo a procurar ajuda de um psicólogo, psiquiatra ou nutricionista especializado em perturbações alimentares. </a:t>
            </a:r>
          </a:p>
          <a:p>
            <a:pPr>
              <a:buNone/>
            </a:pPr>
            <a:r>
              <a:rPr lang="en-US" dirty="0"/>
              <a:t>Enquadrar a terapia como um meio de autocuidado e não como um castigo pode reduzir a resistência.</a:t>
            </a:r>
          </a:p>
          <a:p>
            <a:r>
              <a:rPr lang="en-US" dirty="0"/>
              <a:t>Diferentes abordagens terapêuticas, como a Terapia Cognitivo-Comportamental (TCC), a Terapia de Aceitação e Compromisso (TCA) e a Terapia Familiar (TFB), têm-se revelado eficazes no tratamento das perturbações da imagem corporal. </a:t>
            </a:r>
          </a:p>
          <a:p>
            <a:r>
              <a:rPr lang="en-US" dirty="0"/>
              <a:t>A informação dos adolescentes sobre os benefícios destas terapias e a possibilidade de se envolverem na escolha do seu percurso de cuidados pode aumentar a sua vontade de participar.</a:t>
            </a:r>
          </a:p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425D750-0E63-A2DA-79DC-09E2B8F15FF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48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10353105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32B1F9-E589-63D7-8164-E1003796B1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DEAD7A9-4C74-B8EC-1952-D00BAAFC0FD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8887BD91-72F6-413B-CA67-AB64982C24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5B8C4C2B-D42E-E531-FFFA-AB85CFAD92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49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131558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Então, antes de </a:t>
            </a:r>
            <a:r>
              <a:rPr lang="it-IT" dirty="0" err="1"/>
              <a:t>mais</a:t>
            </a:r>
            <a:r>
              <a:rPr lang="it-IT" dirty="0"/>
              <a:t>, </a:t>
            </a:r>
            <a:r>
              <a:rPr lang="it-IT" dirty="0" err="1"/>
              <a:t>o que é a </a:t>
            </a:r>
            <a:r>
              <a:rPr lang="it-IT" dirty="0"/>
              <a:t>imagem corporal?</a:t>
            </a:r>
          </a:p>
          <a:p>
            <a:r>
              <a:rPr lang="it-IT" dirty="0"/>
              <a:t>RONDA DE DEFINIÇÕES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95658344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76FC8E-8621-0B77-1F1F-59C4ACF802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D65DF6D7-57C9-0626-189A-64CA202739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2E31E9A-4007-93E7-FCAF-6CFDBDE209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Os familiares, professores e amigos próximos desempenham um papel crucial no apoio à recuperação de um jovem. </a:t>
            </a:r>
          </a:p>
          <a:p>
            <a:pPr>
              <a:buNone/>
            </a:pPr>
            <a:r>
              <a:rPr lang="en-US" dirty="0"/>
              <a:t>Educá-los sobre a doença e ensiná-los a dar um reforço positivo sem permitir comportamentos prejudiciais pode criar um forte sistema de apoio.</a:t>
            </a:r>
          </a:p>
          <a:p>
            <a:r>
              <a:rPr lang="en-US" dirty="0"/>
              <a:t>Os pais e os prestadores de cuidados podem beneficiar de aconselhamento familiar ou de grupos de apoio para aprenderem a abordar as conversas sobre a imagem corporal sem reforçar os padrões negativos. </a:t>
            </a:r>
          </a:p>
          <a:p>
            <a:r>
              <a:rPr lang="en-US" dirty="0"/>
              <a:t>As escolas também podem implementar programas que promovam a autoestima e a positividade do corpo para criar um ambiente de apoio para todos os alunos.</a:t>
            </a:r>
          </a:p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4B3757F-A240-ACFA-E7CE-ED6D6510D9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50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73474912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AA4821-B6F0-19B6-5776-32DD6D44D6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A126195-492E-91FE-4713-B2CBF34791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F579931-EB7A-4D83-B084-08B815BEB6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84436F33-4339-212A-ED8E-93839E4358F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51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72982285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4FF4D6-543E-D9B5-83B9-6F3E32844B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692BE44-A845-DB92-F62E-BF387B4598D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7D3712D-496A-C3AF-18DA-9DD8EF2027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Mudar o foco da imagem corporal para o bem-estar geral pode ser benéfico. Encorajar hábitos alimentares equilibrados e exercício moderado como formas de manter a saúde, em vez de atingir um físico idealizado, ajuda a reduzir a pressão para se conformar com padrões corporais irrealistas.</a:t>
            </a:r>
          </a:p>
          <a:p>
            <a:r>
              <a:rPr lang="en-US" dirty="0"/>
              <a:t>Os profissionais de saúde e os mentores devem enfatizar a alimentação intuitiva, que incentiva os indivíduos a ouvir os sinais de fome e saciedade do seu corpo. O exercício físico deve ser encarado como uma forma de melhorar a força, a flexibilidade e o bem-estar mental e não como um meio de alterar a aparência. Fornecer planos de refeições estruturados, mas flexíveis, e rotinas de treino pode ajudar as pessoas que estão a recuperar de perturbações da imagem corporal a recuperar uma sensação de normalidade e controlo.</a:t>
            </a:r>
          </a:p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B210E0E-0695-B05C-9058-3191F3536A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52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0903661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DACAFE-14CD-85D7-25B8-0A474B2640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B7DCFD0-886F-E728-D6C3-204E836824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802D4E16-C4A0-14BA-1C1F-066836D678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2BFD884-A2D0-14D0-65F6-EF339D12BB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53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37857413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E9502E-2F98-9B3F-E07E-497CBFBE05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4FD7647E-1169-1ED8-6778-0A6448ECA28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A8B27225-1CE1-D315-2ED3-647747F82D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Os meios de comunicação social e as normas sociais contribuem significativamente para as perturbações da imagem corporal. </a:t>
            </a:r>
          </a:p>
          <a:p>
            <a:pPr>
              <a:buNone/>
            </a:pPr>
            <a:r>
              <a:rPr lang="en-US" dirty="0"/>
              <a:t>Ajudar os adolescentes a analisar criticamente e a questionar estas influências pode permitir-lhes desenvolver uma auto-perceção mais saudável. </a:t>
            </a:r>
          </a:p>
          <a:p>
            <a:pPr>
              <a:buNone/>
            </a:pPr>
            <a:r>
              <a:rPr lang="en-US" dirty="0"/>
              <a:t>Incentivar uma visão diversificada e realista dos tipos de corpo através da exposição a modelos positivos também pode ser eficaz.</a:t>
            </a:r>
          </a:p>
          <a:p>
            <a:r>
              <a:rPr lang="en-US" dirty="0"/>
              <a:t>O ensino de competências de literacia mediática pode ajudar os adolescentes a reconhecer e a desafiar padrões de beleza irrealistas. </a:t>
            </a:r>
          </a:p>
          <a:p>
            <a:r>
              <a:rPr lang="en-US" dirty="0"/>
              <a:t>Incentivar as pausas nas redes sociais ou fazer a curadoria dos feeds para incluir conteúdos positivos para o corpo e diversificados pode reduzir a exposição a comparações prejudiciais. </a:t>
            </a:r>
          </a:p>
          <a:p>
            <a:r>
              <a:rPr lang="en-US" dirty="0"/>
              <a:t>As escolas e as organizações podem implementar campanhas que celebrem a diversidade corporal e eduquem os jovens sobre os perigos das imagens alteradas digitalmente.</a:t>
            </a:r>
          </a:p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5A4081F-5D57-295B-22DC-A35BB82EB40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54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49166727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5E1975-243F-341A-A0D9-D8D3627073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26217CA-03C5-4588-964F-93119945F3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4FA82E0-0674-AD42-A2CF-CF93F82A10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3269F0B-EE70-2FFE-328B-74020510C6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55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36555450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64A010-FFA0-1DE0-2B0E-ED943330A6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B0F5120-1271-C2E7-BC0A-EF2AA16146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9E7E8418-D558-39FF-E4CB-0558A6F70C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Ao abordar as preocupações com a imagem corporal com os jovens, é essencial usar uma linguagem sensível, sem julgamentos e de apoio. Algumas estratégias-chave incluem: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1" dirty="0"/>
              <a:t> Utilizar uma linguagem neutra:</a:t>
            </a:r>
            <a:r>
              <a:rPr lang="en-US" dirty="0"/>
              <a:t> Evite comentar o peso, o tamanho ou a aparência. Em vez disso, concentre-se na força, na saúde e no desempenho.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1" dirty="0"/>
              <a:t> Incentivar a motivação intrínseca:</a:t>
            </a:r>
            <a:r>
              <a:rPr lang="en-US" dirty="0"/>
              <a:t> Desviar o foco dos objectivos estéticos para os benefícios funcionais, como a melhoria da resistência, dos níveis de energia e do bem-estar mental.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1" dirty="0"/>
              <a:t> Ouvir ativamente:</a:t>
            </a:r>
            <a:r>
              <a:rPr lang="en-US" dirty="0"/>
              <a:t> Se um cliente expressar preocupações sobre o seu corpo, valide os seus sentimentos sem reforçar as crenças negativas.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1" dirty="0"/>
              <a:t> Dar garantias:</a:t>
            </a:r>
            <a:r>
              <a:rPr lang="en-US" dirty="0"/>
              <a:t> Lembre-os de que os corpos têm todas as formas e tamanhos e que a saúde não é determinada apenas pelo peso ou pela aparência.</a:t>
            </a:r>
          </a:p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EE2056A-0494-1463-2299-888904A829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56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5262438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024631-BE17-3A61-BF33-5E71912772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4883B4E-6860-AC69-5F94-89CFE92158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6F2A738-E6D2-5072-9108-0F819413AA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4FCE9D7-FF67-40F7-4F8F-A297B337FCC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57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21995393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99A6DB-282E-ECC8-B580-533235790D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450779A2-A887-F2B2-8921-47CD8B2A73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FC5F233-8C34-EC19-D7EE-B653205C64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22CA66A-980A-E8A3-0D15-6AB3C3AC70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58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1997640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A35471-EC7A-3F2F-58B9-F03D8D3629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9851410-750D-FEF5-69BD-790614B852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C85E2E5-47B5-10DE-F511-610A423618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0B9ED64-9E8E-35D5-0693-2157ECC935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59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950499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87BAD3-8652-0394-7E0B-8B4D01C41F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2012200-1561-5B3F-D670-DA7202D1351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93B7AD8B-D1D4-F39D-EEE4-311B510EEB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A imagem corporal refere-se à forma como os indivíduos </a:t>
            </a:r>
            <a:r>
              <a:rPr lang="en-US" b="1" dirty="0"/>
              <a:t>percepcionam, pensam e sentem </a:t>
            </a:r>
            <a:r>
              <a:rPr lang="en-US" dirty="0"/>
              <a:t>o seu próprio corpo. </a:t>
            </a:r>
          </a:p>
          <a:p>
            <a:pPr>
              <a:buNone/>
            </a:pPr>
            <a:r>
              <a:rPr lang="en-US" dirty="0"/>
              <a:t>Por isso, de certa forma, é como nos vemos quando nos olhamos ao espelho ou nos imaginamos na nossa mente.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2863570-EAD4-D608-F4D6-82C921388EA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9059434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84487F-3AD7-78EF-1071-59C60D1A3A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5512369-897F-806A-C4E7-04C6DB09EE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B960F45F-758B-3C0F-563F-1220DA2725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0D13BBB-C60A-DA1B-9199-5EBFCA76862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60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58366303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8ED876-B13F-0447-02CD-48EE2799DD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4832D1F-C1E0-E85E-2814-BF87E07559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B7A34C0-9CFD-A305-CB85-38865A8B66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BDA1F4A6-8DF6-6CF1-82A8-823D7C481A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61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76941694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ACEFA5-50BA-4674-AF5E-C886CE1E10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117A9236-9CEA-4AA6-FB74-01E842CED3A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41E79824-50D4-9B9C-D5D2-03EE5A67DD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3901F3D-DD35-11CE-2908-A514988EA1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62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40433109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434AD2-2E29-C72E-DEB3-7B7858F9CA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5177A706-91B4-59E2-7A95-2F5C21D97A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71FE455-0EA1-DE88-DB4A-C8FE24608E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3D3AB5D-13C8-0DA7-672E-77EA4AB595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63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35753663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55A406-DB3A-CC0E-A649-B0BB5F6ACB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AF9BC4A8-BF8E-9A2A-75C5-08B9FAF003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1B22401-55E5-FC6A-8AC5-EAC77BBB53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8F90C47-C0EA-DA8F-540C-5ED64DBDAE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64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55451548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34F2A-C2AF-CF4A-540F-3AC1D69ED8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D1E933A-0C28-0365-300B-9FA26DFB38D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763B4BA-64B4-29EA-8E66-C2F30FD53C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EB095B7-61AA-1D36-4F94-66E0F0738D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65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51709623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FFCAAB-E8AE-6316-E259-58755912DB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171374B-B947-1E0C-D886-5A08D09196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05B52AD-3DD7-7A8A-53CB-EB6533D835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537263CA-1764-79FF-9DF3-B5ECE94365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66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38908386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15DC9F-1D60-D928-AE98-F6C6F8CB03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69782C3-4EA0-D7B7-F619-CD45DAD7BA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26ABB1A-2AF1-FDA3-F735-ACF7C63DDB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D95FA13-1BFD-DCE1-64B1-5BA0BE2FF3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67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42664610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41FA71-EEBE-65C7-774B-F3F0C545D8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4D9069D-76B2-262D-8E47-1ED9567882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AFF71934-652E-1C6C-5691-D973E72550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A817F9E-A71E-DD2C-BCF7-AA5BAC07CEF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68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45061341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226AC1-B1CF-A02B-FA66-1407F5735C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43E183A-4B3E-60DB-1568-77CF9FA1041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0E4FD040-F196-1559-196E-005A575215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4EE01DB-7478-EE83-60E4-BC858715AA9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69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631855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778B06-53C6-83B2-514D-6DD5D988E4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48A1EC3C-6EC4-22DD-B5C0-10EC1D87FE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97C8A03-2D51-99A7-EF79-19A4E06CF5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err="1"/>
              <a:t>Está intimamente relacionada </a:t>
            </a:r>
            <a:r>
              <a:rPr lang="it-IT" dirty="0"/>
              <a:t>com a </a:t>
            </a:r>
            <a:r>
              <a:rPr lang="it-IT" dirty="0" err="1"/>
              <a:t>autoestima</a:t>
            </a:r>
            <a:r>
              <a:rPr lang="it-IT" dirty="0"/>
              <a:t>, </a:t>
            </a:r>
            <a:r>
              <a:rPr lang="it-IT" dirty="0" err="1"/>
              <a:t>uma vez que a estima </a:t>
            </a:r>
            <a:r>
              <a:rPr lang="it-IT" dirty="0"/>
              <a:t>corporal </a:t>
            </a:r>
            <a:r>
              <a:rPr lang="it-IT" dirty="0" err="1"/>
              <a:t>está incluída </a:t>
            </a:r>
            <a:r>
              <a:rPr lang="it-IT" dirty="0"/>
              <a:t>no </a:t>
            </a:r>
            <a:r>
              <a:rPr lang="it-IT" dirty="0" err="1"/>
              <a:t>termo genérico </a:t>
            </a:r>
            <a:r>
              <a:rPr lang="it-IT" dirty="0"/>
              <a:t>de </a:t>
            </a:r>
            <a:r>
              <a:rPr lang="it-IT" dirty="0" err="1"/>
              <a:t>autoestima </a:t>
            </a:r>
            <a:r>
              <a:rPr lang="it-IT" dirty="0"/>
              <a:t>e </a:t>
            </a:r>
            <a:r>
              <a:rPr lang="it-IT" dirty="0" err="1"/>
              <a:t>está relacionada </a:t>
            </a:r>
            <a:r>
              <a:rPr lang="it-IT" dirty="0"/>
              <a:t>com os pensamentos e sentimentos que uma </a:t>
            </a:r>
            <a:r>
              <a:rPr lang="it-IT" dirty="0" err="1"/>
              <a:t>pessoa tem sobre a sua aparência</a:t>
            </a:r>
            <a:r>
              <a:rPr lang="it-IT" dirty="0"/>
              <a:t>, </a:t>
            </a:r>
            <a:r>
              <a:rPr lang="it-IT" dirty="0" err="1"/>
              <a:t>forma </a:t>
            </a:r>
            <a:r>
              <a:rPr lang="it-IT" dirty="0"/>
              <a:t>ou tamanho.</a:t>
            </a:r>
          </a:p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FC54258-703B-0B1B-FBCF-A0850EC4B9F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52625639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B85F60-3DB0-7CC6-6906-FB866D4CCE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BC729D7-6F8A-3C5E-CC81-03D021A9385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90C0AFDE-9E1D-BA8F-AEF5-C2BA14A88A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ACEB980-1851-711C-06F1-DA6C50AF223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70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273910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D65F2-767B-D4D2-6439-057DE75AEE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A87894E-3BCA-C56A-4B57-D23F23846C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1182D8F-11CF-0B24-EB21-E078AA2522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As pessoas que têm uma imagem corporal saudável não treinam para se castigarem ou modificarem, mas para se sentirem bem. </a:t>
            </a:r>
          </a:p>
          <a:p>
            <a:r>
              <a:rPr lang="en-US" dirty="0"/>
              <a:t>Quando a formação se torna uma obsessão, é um sinal de alarme</a:t>
            </a:r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E07B8CD-49DC-BA2A-632C-05AE7EACB5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8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8139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AE64E0-BC58-8DBA-565E-0BB2FE1BCE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420D2AD6-0A94-BCF5-58DC-9409123054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F951363-D57E-32B7-B8F0-D850BFD38C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E uma imagem corporal negativa de nós próprios, com uma imagem corporal ideal que é inatingível, pode levar aos comportamentos acima referidos.</a:t>
            </a:r>
          </a:p>
          <a:p>
            <a:r>
              <a:rPr lang="en-US" dirty="0"/>
              <a:t>A investigação mostra que </a:t>
            </a:r>
            <a:r>
              <a:rPr lang="en-US" b="1" dirty="0"/>
              <a:t>a insatisfação corporal </a:t>
            </a:r>
            <a:r>
              <a:rPr lang="en-US" dirty="0"/>
              <a:t>é um indicador significativo de desordem alimentar e de problemas de saúde mental, o que torna essencial que os profissionais da atividade física promovam a positividade corporal e a auto-aceitação nos seus ambientes de treino.</a:t>
            </a:r>
          </a:p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C5B20D3-404C-93F7-2B8E-BDC1116F7B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779823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32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2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A21B555C-98B9-40EF-9A09-9906BF090283}" type="slidenum">
              <a:t>‹N›</a:t>
            </a:fld>
            <a:endParaRPr/>
          </a:p>
        </p:txBody>
      </p:sp>
      <p:sp>
        <p:nvSpPr>
          <p:cNvPr id="3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D1F799A0-14C8-44A5-A715-94D98D0CCEE4}" type="slidenum">
              <a:t>‹N›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uFillTx/>
                <a:latin typeface="Arial"/>
              </a:rPr>
              <a:t>Clique para editar o formato do texto do título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uFillTx/>
                <a:latin typeface="Arial"/>
              </a:rPr>
              <a:t>Clique para editar o formato do texto do esboço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uFillTx/>
                <a:latin typeface="Arial"/>
              </a:rPr>
              <a:t>Segundo nível de esboço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uFillTx/>
                <a:latin typeface="Arial"/>
              </a:rPr>
              <a:t>Terceiro nível de esboço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uFillTx/>
                <a:latin typeface="Arial"/>
              </a:rPr>
              <a:t>Quarto nível de esboço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uFillTx/>
                <a:latin typeface="Arial"/>
              </a:rPr>
              <a:t>Quinto nível de esboço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uFillTx/>
                <a:latin typeface="Arial"/>
              </a:rPr>
              <a:t>Sexto nível de esboço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uFillTx/>
                <a:latin typeface="Arial"/>
              </a:rPr>
              <a:t>Sétimo nível de esboço</a:t>
            </a:r>
          </a:p>
        </p:txBody>
      </p:sp>
      <p:sp>
        <p:nvSpPr>
          <p:cNvPr id="2" name="PlaceHolder 3"/>
          <p:cNvSpPr>
            <a:spLocks noGrp="1"/>
          </p:cNvSpPr>
          <p:nvPr>
            <p:ph type="dt" idx="1"/>
          </p:nvPr>
        </p:nvSpPr>
        <p:spPr>
          <a:xfrm>
            <a:off x="504000" y="5165280"/>
            <a:ext cx="2348280" cy="390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uFillTx/>
                <a:latin typeface="Times New Roman"/>
              </a:rPr>
              <a:t>&lt;data/hora&gt;</a:t>
            </a:r>
          </a:p>
        </p:txBody>
      </p:sp>
      <p:sp>
        <p:nvSpPr>
          <p:cNvPr id="3" name="PlaceHolder 4"/>
          <p:cNvSpPr>
            <a:spLocks noGrp="1"/>
          </p:cNvSpPr>
          <p:nvPr>
            <p:ph type="ftr" idx="2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ctr">
              <a:buNone/>
              <a:defRPr lang="en-US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en-US" sz="1400" b="0" u="none" strike="noStrike">
                <a:solidFill>
                  <a:srgbClr val="000000"/>
                </a:solidFill>
                <a:uFillTx/>
                <a:latin typeface="Times New Roman"/>
              </a:rPr>
              <a:t>&lt;footer&gt;</a:t>
            </a:r>
          </a:p>
        </p:txBody>
      </p:sp>
      <p:sp>
        <p:nvSpPr>
          <p:cNvPr id="4" name="PlaceHolder 5"/>
          <p:cNvSpPr>
            <a:spLocks noGrp="1"/>
          </p:cNvSpPr>
          <p:nvPr>
            <p:ph type="sldNum" idx="3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buNone/>
              <a:defRPr lang="en-US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r">
              <a:buNone/>
            </a:pPr>
            <a:fld id="{DC513DC8-2A0E-4580-8993-C91FA72B0ABC}" type="slidenum">
              <a:rPr lang="en-US" sz="1400" b="0" u="none" strike="noStrike">
                <a:solidFill>
                  <a:srgbClr val="000000"/>
                </a:solidFill>
                <a:uFillTx/>
                <a:latin typeface="Times New Roman"/>
              </a:rPr>
              <a:t>‹N›</a:t>
            </a:fld>
            <a:endParaRPr lang="en-US" sz="14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jpe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7.pn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11" Type="http://schemas.openxmlformats.org/officeDocument/2006/relationships/image" Target="../media/image24.jpeg"/><Relationship Id="rId5" Type="http://schemas.openxmlformats.org/officeDocument/2006/relationships/image" Target="../media/image18.png"/><Relationship Id="rId10" Type="http://schemas.openxmlformats.org/officeDocument/2006/relationships/image" Target="../media/image23.jpeg"/><Relationship Id="rId4" Type="http://schemas.openxmlformats.org/officeDocument/2006/relationships/image" Target="../media/image10.png"/><Relationship Id="rId9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jpeg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30.png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1.jpg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jpeg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jpeg"/><Relationship Id="rId4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openxmlformats.org/officeDocument/2006/relationships/image" Target="../media/image3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jpeg"/><Relationship Id="rId4" Type="http://schemas.openxmlformats.org/officeDocument/2006/relationships/image" Target="../media/image1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jpeg"/><Relationship Id="rId4" Type="http://schemas.openxmlformats.org/officeDocument/2006/relationships/image" Target="../media/image1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jpe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jpeg"/><Relationship Id="rId4" Type="http://schemas.openxmlformats.org/officeDocument/2006/relationships/image" Target="../media/image1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1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9.jpeg"/><Relationship Id="rId4" Type="http://schemas.openxmlformats.org/officeDocument/2006/relationships/image" Target="../media/image10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7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jpeg"/><Relationship Id="rId5" Type="http://schemas.openxmlformats.org/officeDocument/2006/relationships/image" Target="../media/image50.png"/><Relationship Id="rId4" Type="http://schemas.openxmlformats.org/officeDocument/2006/relationships/image" Target="../media/image10.png"/><Relationship Id="rId9" Type="http://schemas.openxmlformats.org/officeDocument/2006/relationships/image" Target="../media/image5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5.jpeg"/><Relationship Id="rId4" Type="http://schemas.openxmlformats.org/officeDocument/2006/relationships/image" Target="../media/image1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6.jpeg"/><Relationship Id="rId4" Type="http://schemas.openxmlformats.org/officeDocument/2006/relationships/image" Target="../media/image1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6.jpeg"/><Relationship Id="rId4" Type="http://schemas.openxmlformats.org/officeDocument/2006/relationships/image" Target="../media/image1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6.jpeg"/><Relationship Id="rId4" Type="http://schemas.openxmlformats.org/officeDocument/2006/relationships/image" Target="../media/image1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6.jpeg"/><Relationship Id="rId4" Type="http://schemas.openxmlformats.org/officeDocument/2006/relationships/image" Target="../media/image1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6.jpeg"/><Relationship Id="rId4" Type="http://schemas.openxmlformats.org/officeDocument/2006/relationships/image" Target="../media/image1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6.jpeg"/><Relationship Id="rId4" Type="http://schemas.openxmlformats.org/officeDocument/2006/relationships/image" Target="../media/image10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6.jpe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6.jpeg"/><Relationship Id="rId4" Type="http://schemas.openxmlformats.org/officeDocument/2006/relationships/image" Target="../media/image10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6.jpeg"/><Relationship Id="rId4" Type="http://schemas.openxmlformats.org/officeDocument/2006/relationships/image" Target="../media/image10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6.jpeg"/><Relationship Id="rId4" Type="http://schemas.openxmlformats.org/officeDocument/2006/relationships/image" Target="../media/image10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6.jpeg"/><Relationship Id="rId4" Type="http://schemas.openxmlformats.org/officeDocument/2006/relationships/image" Target="../media/image10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6.jpeg"/><Relationship Id="rId4" Type="http://schemas.openxmlformats.org/officeDocument/2006/relationships/image" Target="../media/image10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6.jpeg"/><Relationship Id="rId4" Type="http://schemas.openxmlformats.org/officeDocument/2006/relationships/image" Target="../media/image10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openxmlformats.org/officeDocument/2006/relationships/image" Target="../media/image60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1.png"/><Relationship Id="rId4" Type="http://schemas.openxmlformats.org/officeDocument/2006/relationships/image" Target="../media/image10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3.jpeg"/><Relationship Id="rId4" Type="http://schemas.openxmlformats.org/officeDocument/2006/relationships/image" Target="../media/image10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0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/>
          <p:cNvSpPr txBox="1"/>
          <p:nvPr/>
        </p:nvSpPr>
        <p:spPr>
          <a:xfrm>
            <a:off x="6870600" y="2876400"/>
            <a:ext cx="2514600" cy="685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3200" b="0" u="none" strike="noStrike" dirty="0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10" name="Imagen 9"/>
          <p:cNvPicPr/>
          <p:nvPr/>
        </p:nvPicPr>
        <p:blipFill>
          <a:blip r:embed="rId3"/>
          <a:stretch/>
        </p:blipFill>
        <p:spPr>
          <a:xfrm>
            <a:off x="7665120" y="4073040"/>
            <a:ext cx="2572560" cy="17499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1" name="Imagen 10"/>
          <p:cNvPicPr/>
          <p:nvPr/>
        </p:nvPicPr>
        <p:blipFill>
          <a:blip r:embed="rId4"/>
          <a:stretch/>
        </p:blipFill>
        <p:spPr>
          <a:xfrm>
            <a:off x="-785160" y="-577800"/>
            <a:ext cx="3551760" cy="2205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2" name="Imagen 11"/>
          <p:cNvPicPr/>
          <p:nvPr/>
        </p:nvPicPr>
        <p:blipFill>
          <a:blip r:embed="rId5"/>
          <a:stretch/>
        </p:blipFill>
        <p:spPr>
          <a:xfrm>
            <a:off x="4784400" y="-1411560"/>
            <a:ext cx="1786680" cy="3498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" name="CuadroTexto 12"/>
          <p:cNvSpPr txBox="1"/>
          <p:nvPr/>
        </p:nvSpPr>
        <p:spPr>
          <a:xfrm>
            <a:off x="5425560" y="2222280"/>
            <a:ext cx="1432440" cy="1206720"/>
          </a:xfrm>
          <a:prstGeom prst="rect">
            <a:avLst/>
          </a:prstGeom>
          <a:blipFill rotWithShape="0">
            <a:blip r:embed="rId6"/>
            <a:stretch/>
          </a:blipFill>
          <a:ln w="0">
            <a:noFill/>
          </a:ln>
        </p:spPr>
        <p:txBody>
          <a:bodyPr lIns="90000" tIns="45000" rIns="90000" bIns="45000" anchor="ctr" anchorCtr="1">
            <a:noAutofit/>
          </a:bodyPr>
          <a:lstStyle/>
          <a:p>
            <a:pPr algn="ctr"/>
            <a:r>
              <a:rPr lang="en-US" sz="1800" b="0" u="none" strike="noStrike">
                <a:solidFill>
                  <a:srgbClr val="000000"/>
                </a:solidFill>
                <a:uFillTx/>
                <a:latin typeface="Arial"/>
              </a:rPr>
              <a:t> </a:t>
            </a:r>
          </a:p>
        </p:txBody>
      </p:sp>
      <p:sp>
        <p:nvSpPr>
          <p:cNvPr id="14" name="CuadroTexto 13"/>
          <p:cNvSpPr txBox="1"/>
          <p:nvPr/>
        </p:nvSpPr>
        <p:spPr>
          <a:xfrm>
            <a:off x="6330600" y="-732240"/>
            <a:ext cx="1804680" cy="3505320"/>
          </a:xfrm>
          <a:prstGeom prst="rect">
            <a:avLst/>
          </a:prstGeom>
          <a:blipFill rotWithShape="0">
            <a:blip r:embed="rId7"/>
            <a:stretch/>
          </a:blipFill>
          <a:ln w="0">
            <a:noFill/>
          </a:ln>
        </p:spPr>
        <p:txBody>
          <a:bodyPr lIns="90000" tIns="45000" rIns="90000" bIns="45000" anchor="ctr" anchorCtr="1">
            <a:noAutofit/>
          </a:bodyPr>
          <a:lstStyle/>
          <a:p>
            <a:pPr algn="ctr"/>
            <a:r>
              <a:rPr lang="en-US" sz="1800" b="0" u="none" strike="noStrike">
                <a:solidFill>
                  <a:srgbClr val="000000"/>
                </a:solidFill>
                <a:uFillTx/>
                <a:latin typeface="Arial"/>
              </a:rPr>
              <a:t>         </a:t>
            </a:r>
          </a:p>
        </p:txBody>
      </p:sp>
      <p:pic>
        <p:nvPicPr>
          <p:cNvPr id="15" name="Imagen 14"/>
          <p:cNvPicPr/>
          <p:nvPr/>
        </p:nvPicPr>
        <p:blipFill>
          <a:blip r:embed="rId8"/>
          <a:stretch/>
        </p:blipFill>
        <p:spPr>
          <a:xfrm>
            <a:off x="7785000" y="-620280"/>
            <a:ext cx="1707120" cy="3352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9"/>
          <a:stretch/>
        </p:blipFill>
        <p:spPr>
          <a:xfrm>
            <a:off x="3180899" y="151678"/>
            <a:ext cx="1401936" cy="1389492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7" name="Imagen 16"/>
          <p:cNvPicPr/>
          <p:nvPr/>
        </p:nvPicPr>
        <p:blipFill>
          <a:blip r:embed="rId10"/>
          <a:stretch/>
        </p:blipFill>
        <p:spPr>
          <a:xfrm>
            <a:off x="5643000" y="2971800"/>
            <a:ext cx="1059840" cy="236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CD16EB2D-57E2-F7F0-6EE6-55BF9996AE01}"/>
              </a:ext>
            </a:extLst>
          </p:cNvPr>
          <p:cNvSpPr txBox="1">
            <a:spLocks/>
          </p:cNvSpPr>
          <p:nvPr/>
        </p:nvSpPr>
        <p:spPr>
          <a:xfrm>
            <a:off x="381335" y="2211035"/>
            <a:ext cx="4403064" cy="12484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dirty="0">
                <a:latin typeface="Coolvetica"/>
              </a:rPr>
              <a:t>Como </a:t>
            </a:r>
            <a:r>
              <a:rPr lang="it-IT" dirty="0" err="1">
                <a:latin typeface="Coolvetica"/>
              </a:rPr>
              <a:t>abordar </a:t>
            </a:r>
            <a:r>
              <a:rPr lang="it-IT" dirty="0">
                <a:latin typeface="Coolvetica"/>
              </a:rPr>
              <a:t>um jovem com uma perturbação da imagem corporal</a:t>
            </a:r>
          </a:p>
        </p:txBody>
      </p:sp>
      <p:pic>
        <p:nvPicPr>
          <p:cNvPr id="4" name="Picture 4" descr="People look in mirror. Cartoon characters seeing reflections">
            <a:extLst>
              <a:ext uri="{FF2B5EF4-FFF2-40B4-BE49-F238E27FC236}">
                <a16:creationId xmlns:a16="http://schemas.microsoft.com/office/drawing/2014/main" id="{3BC2F1FE-0A6F-6661-BA5A-5CEFAEE3E4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361" y="6869881"/>
            <a:ext cx="7458075" cy="497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DD51F713-A71E-AE74-B84C-7A4CEF7D39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B0A5FAE9-F4F9-B614-7296-384F2AE3121D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FEED7B5A-33FF-D338-C30D-B7C5D0E21CF4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699533B1-9CBE-0E98-1531-4D3A9C480C2E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F05B3F91-EB35-C965-1A31-54BCE3C2BB5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1F865ED4-228B-4A6B-8E26-6C85E8CB2C59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0167E2AB-4CE5-1264-4674-108D32C93FF3}"/>
              </a:ext>
            </a:extLst>
          </p:cNvPr>
          <p:cNvSpPr txBox="1"/>
          <p:nvPr/>
        </p:nvSpPr>
        <p:spPr>
          <a:xfrm>
            <a:off x="856980" y="1086957"/>
            <a:ext cx="8717006" cy="3425172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dirty="0"/>
              <a:t>Nos EUA, 1 a 2/100 estudantes sofrem de uma perturbação alimentar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dirty="0"/>
              <a:t>Apenas 4% das mulheres em todo o mundo se consideram bonitas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dirty="0"/>
              <a:t>Num estudo realizado com mais de 1200 jovens dos 10 aos 17 anos, 72% afirmaram sentir uma enorme pressão para serem bonitas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dirty="0"/>
              <a:t>Há um aumento universal da pressão sobre a beleza e uma diminuição da confiança das raparigas à medida que envelhecem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2A9FF490-8BCB-4035-F648-B14045CCF4B9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Uma questão complexa para os jovens</a:t>
            </a:r>
          </a:p>
        </p:txBody>
      </p:sp>
    </p:spTree>
    <p:extLst>
      <p:ext uri="{BB962C8B-B14F-4D97-AF65-F5344CB8AC3E}">
        <p14:creationId xmlns:p14="http://schemas.microsoft.com/office/powerpoint/2010/main" val="23273801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p14="http://schemas.microsoft.com/office/powerpoint/2010/main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1475C0-2908-5F30-B2BB-AC730BA95F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uadroTexto 23">
            <a:extLst>
              <a:ext uri="{FF2B5EF4-FFF2-40B4-BE49-F238E27FC236}">
                <a16:creationId xmlns:a16="http://schemas.microsoft.com/office/drawing/2014/main" id="{8C2196B0-B890-8C62-7AB2-C715B914DD9E}"/>
              </a:ext>
            </a:extLst>
          </p:cNvPr>
          <p:cNvSpPr txBox="1"/>
          <p:nvPr/>
        </p:nvSpPr>
        <p:spPr>
          <a:xfrm>
            <a:off x="378523" y="2053468"/>
            <a:ext cx="4307778" cy="2006700"/>
          </a:xfrm>
          <a:prstGeom prst="rect">
            <a:avLst/>
          </a:prstGeom>
          <a:noFill/>
          <a:ln w="28575">
            <a:solidFill>
              <a:srgbClr val="E88F25"/>
            </a:solidFill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Factores </a:t>
            </a:r>
            <a:r>
              <a:rPr lang="en-US" sz="2000" b="1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individuais</a:t>
            </a: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:</a:t>
            </a:r>
          </a:p>
          <a:p>
            <a:pPr marL="342900" indent="-342900">
              <a:buFontTx/>
              <a:buChar char="-"/>
            </a:pPr>
            <a:r>
              <a:rPr lang="en-US" sz="2000" dirty="0">
                <a:solidFill>
                  <a:srgbClr val="000000"/>
                </a:solidFill>
                <a:latin typeface="Coolvetica"/>
                <a:ea typeface="Microsoft YaHei"/>
              </a:rPr>
              <a:t>Autoestima</a:t>
            </a:r>
          </a:p>
          <a:p>
            <a:pPr marL="342900" indent="-342900">
              <a:buFontTx/>
              <a:buChar char="-"/>
            </a:pPr>
            <a:r>
              <a:rPr lang="en-US" sz="2000" dirty="0">
                <a:solidFill>
                  <a:srgbClr val="000000"/>
                </a:solidFill>
                <a:latin typeface="Coolvetica"/>
                <a:ea typeface="Microsoft YaHei"/>
              </a:rPr>
              <a:t>Traços </a:t>
            </a: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de personalidade</a:t>
            </a:r>
          </a:p>
          <a:p>
            <a:pPr marL="342900" indent="-342900">
              <a:buFontTx/>
              <a:buChar char="-"/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</a:rPr>
              <a:t>Interiorização dos ideais de aparência e beleza</a:t>
            </a:r>
          </a:p>
          <a:p>
            <a:pPr marL="342900" indent="-342900">
              <a:buFontTx/>
              <a:buChar char="-"/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</a:rPr>
              <a:t>Tendências de comparação do corpo</a:t>
            </a: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3E057910-76C1-ACA9-4D37-F3AD46735785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5C474411-218C-8287-6B2D-15F517A5EF42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FEC25D63-AB12-3E16-5281-ADD5BD8EA5D3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2D4B1678-B110-887F-4808-D254A8A7C0AE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" name="CuadroTexto 22">
            <a:extLst>
              <a:ext uri="{FF2B5EF4-FFF2-40B4-BE49-F238E27FC236}">
                <a16:creationId xmlns:a16="http://schemas.microsoft.com/office/drawing/2014/main" id="{3EE8E75F-1EFB-F466-D1B9-3F4E1DAF0CB7}"/>
              </a:ext>
            </a:extLst>
          </p:cNvPr>
          <p:cNvSpPr txBox="1"/>
          <p:nvPr/>
        </p:nvSpPr>
        <p:spPr>
          <a:xfrm>
            <a:off x="2202984" y="4060166"/>
            <a:ext cx="5674657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algn="ctr"/>
            <a:r>
              <a:rPr lang="en-US" sz="4800" b="0" u="none" strike="noStrike" dirty="0">
                <a:solidFill>
                  <a:srgbClr val="E98E24"/>
                </a:solidFill>
                <a:uFillTx/>
                <a:latin typeface="Coolvetica"/>
              </a:rPr>
              <a:t>O que influencia o BI?</a:t>
            </a:r>
          </a:p>
        </p:txBody>
      </p:sp>
      <p:pic>
        <p:nvPicPr>
          <p:cNvPr id="2" name="Picture 2" descr="How To Deal With Body Image Issues - Break Binge Eating">
            <a:extLst>
              <a:ext uri="{FF2B5EF4-FFF2-40B4-BE49-F238E27FC236}">
                <a16:creationId xmlns:a16="http://schemas.microsoft.com/office/drawing/2014/main" id="{0A19A759-A5DC-3FCA-ABDB-01CA0F254F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960" y="292541"/>
            <a:ext cx="3556704" cy="1455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uadroTexto 23">
            <a:extLst>
              <a:ext uri="{FF2B5EF4-FFF2-40B4-BE49-F238E27FC236}">
                <a16:creationId xmlns:a16="http://schemas.microsoft.com/office/drawing/2014/main" id="{88A3FB46-36E3-9BA4-C510-7A142A0635DF}"/>
              </a:ext>
            </a:extLst>
          </p:cNvPr>
          <p:cNvSpPr txBox="1"/>
          <p:nvPr/>
        </p:nvSpPr>
        <p:spPr>
          <a:xfrm>
            <a:off x="5394324" y="2053467"/>
            <a:ext cx="4307778" cy="2006699"/>
          </a:xfrm>
          <a:prstGeom prst="rect">
            <a:avLst/>
          </a:prstGeom>
          <a:noFill/>
          <a:ln w="28575">
            <a:solidFill>
              <a:srgbClr val="E88F25"/>
            </a:solidFill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Factores </a:t>
            </a:r>
            <a:r>
              <a:rPr lang="en-US" sz="2000" b="1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ambientais</a:t>
            </a: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:</a:t>
            </a:r>
          </a:p>
          <a:p>
            <a:pPr marL="342900" indent="-342900">
              <a:buFontTx/>
              <a:buChar char="-"/>
            </a:pPr>
            <a:r>
              <a:rPr lang="en-US" sz="2000" dirty="0">
                <a:solidFill>
                  <a:srgbClr val="000000"/>
                </a:solidFill>
                <a:latin typeface="Coolvetica"/>
                <a:ea typeface="Microsoft YaHei"/>
              </a:rPr>
              <a:t>Família</a:t>
            </a:r>
          </a:p>
          <a:p>
            <a:pPr marL="342900" indent="-342900">
              <a:buFontTx/>
              <a:buChar char="-"/>
            </a:pPr>
            <a:r>
              <a:rPr lang="en-US" sz="2000" dirty="0">
                <a:solidFill>
                  <a:srgbClr val="000000"/>
                </a:solidFill>
                <a:latin typeface="Coolvetica"/>
                <a:ea typeface="Microsoft YaHei"/>
              </a:rPr>
              <a:t>Amigos e pares</a:t>
            </a:r>
          </a:p>
          <a:p>
            <a:pPr marL="342900" indent="-342900">
              <a:buFontTx/>
              <a:buChar char="-"/>
            </a:pPr>
            <a:r>
              <a:rPr lang="en-US" sz="2000" dirty="0">
                <a:solidFill>
                  <a:srgbClr val="000000"/>
                </a:solidFill>
                <a:latin typeface="Coolvetica"/>
                <a:ea typeface="Microsoft YaHei"/>
              </a:rPr>
              <a:t>Treinadores e mentores</a:t>
            </a:r>
          </a:p>
          <a:p>
            <a:pPr marL="342900" indent="-342900">
              <a:buFontTx/>
              <a:buChar char="-"/>
            </a:pPr>
            <a:r>
              <a:rPr lang="en-US" sz="2000" dirty="0">
                <a:solidFill>
                  <a:srgbClr val="000000"/>
                </a:solidFill>
                <a:latin typeface="Coolvetica"/>
                <a:ea typeface="Microsoft YaHei"/>
              </a:rPr>
              <a:t>Modelos</a:t>
            </a:r>
          </a:p>
          <a:p>
            <a:pPr marL="342900" indent="-342900">
              <a:buFontTx/>
              <a:buChar char="-"/>
            </a:pPr>
            <a:r>
              <a:rPr lang="en-US" sz="2000" dirty="0">
                <a:solidFill>
                  <a:srgbClr val="000000"/>
                </a:solidFill>
                <a:latin typeface="Coolvetica"/>
                <a:ea typeface="Microsoft YaHei"/>
              </a:rPr>
              <a:t>Media e cultura popular</a:t>
            </a:r>
          </a:p>
        </p:txBody>
      </p:sp>
    </p:spTree>
    <p:extLst>
      <p:ext uri="{BB962C8B-B14F-4D97-AF65-F5344CB8AC3E}">
        <p14:creationId xmlns:p14="http://schemas.microsoft.com/office/powerpoint/2010/main" val="28179201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a14="http://schemas.microsoft.com/office/drawing/2010/main" xmlns:p14="http://schemas.microsoft.com/office/powerpoint/2010/main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87078E-B237-89D2-1388-34DC7331D2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7FA13E5F-48C2-75BD-F967-5D8104A8F414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D62B6DF5-D3DF-A40A-5C55-387573FD38D3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7D73958E-D6A0-A565-F063-2B3D89959B80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063546A8-9708-FC71-E251-CFB698304F7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A332768C-AF95-9519-528B-7357D247D134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817B37CD-13A7-A624-7682-BEA366639484}"/>
              </a:ext>
            </a:extLst>
          </p:cNvPr>
          <p:cNvSpPr txBox="1"/>
          <p:nvPr/>
        </p:nvSpPr>
        <p:spPr>
          <a:xfrm>
            <a:off x="4887600" y="1190184"/>
            <a:ext cx="4583426" cy="2662202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Temperamento ansioso ou perfeccionista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Autoestima e sentido de eficácia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Experiências iniciais (comentários, juízos de valor)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Qualquer trauma ou provocação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2E8BBB40-C29E-36BC-0792-66B997D433E9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Factores individuais</a:t>
            </a:r>
          </a:p>
        </p:txBody>
      </p:sp>
      <p:pic>
        <p:nvPicPr>
          <p:cNvPr id="5122" name="Picture 2" descr="190+ Boy Looking In Mirror Stock Illustrations, Royalty-Free Vector  Graphics &amp; Clip Art - iStock | Teenager looking in mirror, Child looking in  mirror, Girl looking in mirror">
            <a:extLst>
              <a:ext uri="{FF2B5EF4-FFF2-40B4-BE49-F238E27FC236}">
                <a16:creationId xmlns:a16="http://schemas.microsoft.com/office/drawing/2014/main" id="{91C27FEF-A514-8760-77E7-FB9D729667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405" y="1288315"/>
            <a:ext cx="4220253" cy="2465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7146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a14="http://schemas.microsoft.com/office/drawing/2010/main" xmlns:p14="http://schemas.microsoft.com/office/powerpoint/2010/main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9C4869-BE25-C4F2-0B1C-E92B160D37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F3BC4F7A-281B-FF84-3211-45E95A1FAEA7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CDB5920B-7DD7-96BD-B4C5-4EC0CD79031A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E23E670D-2FAA-2644-9307-B15F8A72152C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46442DD4-78C4-58AA-0DAB-C92BB8B017CE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FC81FBC2-C0A4-F5EA-BB01-1489159FCA41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D6F90D3D-72B5-D21F-C962-F7069083F507}"/>
              </a:ext>
            </a:extLst>
          </p:cNvPr>
          <p:cNvSpPr txBox="1"/>
          <p:nvPr/>
        </p:nvSpPr>
        <p:spPr>
          <a:xfrm>
            <a:off x="856980" y="1086957"/>
            <a:ext cx="4246648" cy="3263536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Comentários dos pais sobre o peso/apetência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Estilo educativo (controlo vs. aceitação)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Padrões familiares de cuidados com o corpo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Relações disfuncionais = baixa autoestima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2669871C-3118-5D88-1DA4-26413C8449F4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O peso dos olhares familiares</a:t>
            </a:r>
          </a:p>
        </p:txBody>
      </p:sp>
      <p:pic>
        <p:nvPicPr>
          <p:cNvPr id="6146" name="Picture 2" descr="7,200+ Family Dinner Stock Illustrations, Royalty-Free Vector Graphics &amp;  Clip Art - iStock | Family dinner restaurant, Dinner table, Dinner party">
            <a:extLst>
              <a:ext uri="{FF2B5EF4-FFF2-40B4-BE49-F238E27FC236}">
                <a16:creationId xmlns:a16="http://schemas.microsoft.com/office/drawing/2014/main" id="{A55EB25E-2113-2FCE-F297-FF2C730980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3628" y="1291507"/>
            <a:ext cx="4648116" cy="2901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08665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a14="http://schemas.microsoft.com/office/drawing/2010/main" xmlns:p14="http://schemas.microsoft.com/office/powerpoint/2010/main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AF3764-95E1-5350-5830-2F77EC98E8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8A5D436B-619E-A4B4-3CED-85AC439F0711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19AFC4F8-DD71-86C3-8371-CA93427C284F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1B5112FC-5F4A-101F-E519-F920DEEF7927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D348DAE4-6041-93AB-38B7-9FBE8618B664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3C9C24B3-0856-10EF-AB2E-0BC175A92BBA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1DA1212B-15F2-B8A0-F859-EB0D4553F6BC}"/>
              </a:ext>
            </a:extLst>
          </p:cNvPr>
          <p:cNvSpPr txBox="1"/>
          <p:nvPr/>
        </p:nvSpPr>
        <p:spPr>
          <a:xfrm>
            <a:off x="856980" y="1086956"/>
            <a:ext cx="5061490" cy="2973211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Comentários entre amigos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Partilhar fotografias e selfies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Comparações de desempenho, medidas, peso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O grupo como reforço ou ameaça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C14DB50C-4464-3006-B371-48C9307378B1}"/>
              </a:ext>
            </a:extLst>
          </p:cNvPr>
          <p:cNvSpPr txBox="1"/>
          <p:nvPr/>
        </p:nvSpPr>
        <p:spPr>
          <a:xfrm>
            <a:off x="609598" y="497514"/>
            <a:ext cx="7306341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Comparação e concorrência entre pares</a:t>
            </a:r>
          </a:p>
        </p:txBody>
      </p:sp>
      <p:pic>
        <p:nvPicPr>
          <p:cNvPr id="7170" name="Picture 2" descr="Group Fitness Coach: Over 1,132 Royalty-Free Licensable Stock Illustrations  &amp; Drawings | Shutterstock">
            <a:extLst>
              <a:ext uri="{FF2B5EF4-FFF2-40B4-BE49-F238E27FC236}">
                <a16:creationId xmlns:a16="http://schemas.microsoft.com/office/drawing/2014/main" id="{9E0AE7D6-F647-091C-7489-35FB0DA827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04"/>
          <a:stretch/>
        </p:blipFill>
        <p:spPr bwMode="auto">
          <a:xfrm>
            <a:off x="6263351" y="1595999"/>
            <a:ext cx="3305175" cy="2464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55055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a14="http://schemas.microsoft.com/office/drawing/2010/main" xmlns:p14="http://schemas.microsoft.com/office/powerpoint/2010/main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D320C5-AF2A-C18E-05E9-F4CEAC8EC4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80E2FB66-E501-4FC0-841D-66C63500AB09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2A93614D-4AEB-E982-AB0D-3C8ACDC3C4E0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727F67AD-A4B3-E7AD-CB0C-13CD6841B455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315A054F-ED65-37B9-A5E2-DC85CEC03BC2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A234211D-6745-CC02-6F41-26A773E85F93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D69BE34A-04E0-F9AC-54EC-73244ACF4137}"/>
              </a:ext>
            </a:extLst>
          </p:cNvPr>
          <p:cNvSpPr txBox="1"/>
          <p:nvPr/>
        </p:nvSpPr>
        <p:spPr>
          <a:xfrm>
            <a:off x="609599" y="1245503"/>
            <a:ext cx="4688707" cy="245681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Imagens filtradas e idealizadas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Influenciadores de fitness e modelos inatingíveis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Gostos e comentários como medida de valor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Constante "controlo do corpo" e insegurança</a:t>
            </a:r>
            <a:endParaRPr lang="en-US" sz="20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929D2860-B1B5-7CD9-3243-F7A40946D0A7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O espelho digital</a:t>
            </a:r>
          </a:p>
        </p:txBody>
      </p:sp>
      <p:pic>
        <p:nvPicPr>
          <p:cNvPr id="11" name="Immagine 10" descr="Immagine che contiene testo, persona, muscolo, uomo&#10;&#10;Il contenuto generato dall'IA potrebbe non essere corretto.">
            <a:extLst>
              <a:ext uri="{FF2B5EF4-FFF2-40B4-BE49-F238E27FC236}">
                <a16:creationId xmlns:a16="http://schemas.microsoft.com/office/drawing/2014/main" id="{C362F274-DB18-1024-FF2E-B14B14F3612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21" b="9491"/>
          <a:stretch/>
        </p:blipFill>
        <p:spPr>
          <a:xfrm>
            <a:off x="8597437" y="121258"/>
            <a:ext cx="1252415" cy="2292348"/>
          </a:xfrm>
          <a:prstGeom prst="rect">
            <a:avLst/>
          </a:prstGeom>
        </p:spPr>
      </p:pic>
      <p:pic>
        <p:nvPicPr>
          <p:cNvPr id="7" name="Immagine 6" descr="Immagine che contiene testo, uomo, persona, muscolo&#10;&#10;Il contenuto generato dall'IA potrebbe non essere corretto.">
            <a:extLst>
              <a:ext uri="{FF2B5EF4-FFF2-40B4-BE49-F238E27FC236}">
                <a16:creationId xmlns:a16="http://schemas.microsoft.com/office/drawing/2014/main" id="{CF5B4A0F-36D3-49C7-92A9-A1F80FD4430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88" b="9323"/>
          <a:stretch/>
        </p:blipFill>
        <p:spPr>
          <a:xfrm>
            <a:off x="7425773" y="927412"/>
            <a:ext cx="1366454" cy="2504085"/>
          </a:xfrm>
          <a:prstGeom prst="rect">
            <a:avLst/>
          </a:prstGeom>
        </p:spPr>
      </p:pic>
      <p:pic>
        <p:nvPicPr>
          <p:cNvPr id="9" name="Immagine 8" descr="Immagine che contiene testo, uomo, schermata, persona&#10;&#10;Il contenuto generato dall'IA potrebbe non essere corretto.">
            <a:extLst>
              <a:ext uri="{FF2B5EF4-FFF2-40B4-BE49-F238E27FC236}">
                <a16:creationId xmlns:a16="http://schemas.microsoft.com/office/drawing/2014/main" id="{6B20CF48-8CEB-6C77-89E5-BD9438A6C66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55" b="8852"/>
          <a:stretch/>
        </p:blipFill>
        <p:spPr>
          <a:xfrm>
            <a:off x="6603312" y="121258"/>
            <a:ext cx="1182664" cy="2198267"/>
          </a:xfrm>
          <a:prstGeom prst="rect">
            <a:avLst/>
          </a:prstGeom>
        </p:spPr>
      </p:pic>
      <p:sp>
        <p:nvSpPr>
          <p:cNvPr id="3" name="CuadroTexto 22">
            <a:extLst>
              <a:ext uri="{FF2B5EF4-FFF2-40B4-BE49-F238E27FC236}">
                <a16:creationId xmlns:a16="http://schemas.microsoft.com/office/drawing/2014/main" id="{93D31DE0-C122-65E0-D25E-9E89A0B3DD6F}"/>
              </a:ext>
            </a:extLst>
          </p:cNvPr>
          <p:cNvSpPr txBox="1"/>
          <p:nvPr/>
        </p:nvSpPr>
        <p:spPr>
          <a:xfrm>
            <a:off x="1863652" y="3902969"/>
            <a:ext cx="8496344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400" b="0" u="none" strike="noStrike" dirty="0">
                <a:solidFill>
                  <a:srgbClr val="E98E24"/>
                </a:solidFill>
                <a:uFillTx/>
                <a:latin typeface="Coolvetica"/>
              </a:rPr>
              <a:t>As redes sociais são uma plataforma para as pessoas espalharem mentiras sobre si próprias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207ED7AB-636C-4CA5-AA25-04DF0F078F91}"/>
              </a:ext>
            </a:extLst>
          </p:cNvPr>
          <p:cNvSpPr txBox="1"/>
          <p:nvPr/>
        </p:nvSpPr>
        <p:spPr>
          <a:xfrm>
            <a:off x="7946638" y="4430608"/>
            <a:ext cx="1175187" cy="386761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b="0" i="1" u="none" strike="noStrike" dirty="0">
                <a:solidFill>
                  <a:srgbClr val="000000"/>
                </a:solidFill>
                <a:uFillTx/>
                <a:latin typeface="Coolvetica"/>
              </a:rPr>
              <a:t>L.G. Davis</a:t>
            </a:r>
          </a:p>
        </p:txBody>
      </p:sp>
      <p:pic>
        <p:nvPicPr>
          <p:cNvPr id="26626" name="Picture 2" descr="cartoon quotation marks 12352676 Vector Art at Vecteezy">
            <a:extLst>
              <a:ext uri="{FF2B5EF4-FFF2-40B4-BE49-F238E27FC236}">
                <a16:creationId xmlns:a16="http://schemas.microsoft.com/office/drawing/2014/main" id="{B1ED0DE9-6821-2740-84B5-EE71F529DF9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235" b="46805"/>
          <a:stretch/>
        </p:blipFill>
        <p:spPr bwMode="auto">
          <a:xfrm>
            <a:off x="1550579" y="3912098"/>
            <a:ext cx="313073" cy="207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8" name="Picture 4" descr="cartoon quotation marks 12352676 Vector Art at Vecteezy">
            <a:extLst>
              <a:ext uri="{FF2B5EF4-FFF2-40B4-BE49-F238E27FC236}">
                <a16:creationId xmlns:a16="http://schemas.microsoft.com/office/drawing/2014/main" id="{F01D0D15-1279-ACFE-B8A3-8CC9B510DF0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62" t="45144"/>
          <a:stretch/>
        </p:blipFill>
        <p:spPr bwMode="auto">
          <a:xfrm>
            <a:off x="3420265" y="4525948"/>
            <a:ext cx="366838" cy="197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magine 11" descr="Immagine che contiene testo, schermata, vestiti, Viso umano&#10;&#10;Il contenuto generato dall'IA potrebbe non essere corretto.">
            <a:extLst>
              <a:ext uri="{FF2B5EF4-FFF2-40B4-BE49-F238E27FC236}">
                <a16:creationId xmlns:a16="http://schemas.microsoft.com/office/drawing/2014/main" id="{C302926A-41C9-DE36-CDE5-9F766D03778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46" b="10254"/>
          <a:stretch/>
        </p:blipFill>
        <p:spPr>
          <a:xfrm>
            <a:off x="4847138" y="128079"/>
            <a:ext cx="1366454" cy="2219218"/>
          </a:xfrm>
          <a:prstGeom prst="rect">
            <a:avLst/>
          </a:prstGeom>
        </p:spPr>
      </p:pic>
      <p:pic>
        <p:nvPicPr>
          <p:cNvPr id="14" name="Immagine 13" descr="Immagine che contiene testo, schermata, persona, Gomito&#10;&#10;Il contenuto generato dall'IA potrebbe non essere corretto.">
            <a:extLst>
              <a:ext uri="{FF2B5EF4-FFF2-40B4-BE49-F238E27FC236}">
                <a16:creationId xmlns:a16="http://schemas.microsoft.com/office/drawing/2014/main" id="{4E2B1EA9-0046-3CF8-7901-D34BF839ED23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06" b="9967"/>
          <a:stretch/>
        </p:blipFill>
        <p:spPr>
          <a:xfrm>
            <a:off x="5638241" y="1531620"/>
            <a:ext cx="1389681" cy="2291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3510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a14="http://schemas.microsoft.com/office/drawing/2010/main" xmlns:p14="http://schemas.microsoft.com/office/powerpoint/2010/main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2E20EE-B670-D5E0-2687-1E08C1DEC5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1,400+ Woman Measuring Waist Stock Illustrations, Royalty-Free Vector  Graphics &amp; Clip Art - iStock | Senior woman measuring waist, Overweight  woman measuring waist, Mature woman measuring waist">
            <a:extLst>
              <a:ext uri="{FF2B5EF4-FFF2-40B4-BE49-F238E27FC236}">
                <a16:creationId xmlns:a16="http://schemas.microsoft.com/office/drawing/2014/main" id="{C3E46B2A-206A-7865-6517-C9E6AD93843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15" b="10941"/>
          <a:stretch/>
        </p:blipFill>
        <p:spPr bwMode="auto">
          <a:xfrm>
            <a:off x="6079960" y="2432554"/>
            <a:ext cx="2968348" cy="2368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Smiling boy child show muscles dream of becoming big and strong. Happy kid  imagine himself feeling strong and powerful. Vector illustration. 18776893  Vector Art at Vecteezy">
            <a:extLst>
              <a:ext uri="{FF2B5EF4-FFF2-40B4-BE49-F238E27FC236}">
                <a16:creationId xmlns:a16="http://schemas.microsoft.com/office/drawing/2014/main" id="{B22892C5-F40D-ADEC-C2CA-AA7037A685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2521" y="345114"/>
            <a:ext cx="2873616" cy="1915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A50DF9F4-42F9-BD80-75D1-6466D33EF1CC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DC5FDD10-72C6-68E7-DCAE-8033451B485B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88F80ECC-716C-E6F9-4CFE-6FBFEDE27E5C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E4EDFBDA-FF84-1778-769E-905E34E115D1}"/>
              </a:ext>
            </a:extLst>
          </p:cNvPr>
          <p:cNvPicPr/>
          <p:nvPr/>
        </p:nvPicPr>
        <p:blipFill>
          <a:blip r:embed="rId6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83BB588A-30A6-CF77-FB7E-231E272C27AC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DE7FD2FB-6125-D494-6DFC-9303EDE9C56D}"/>
              </a:ext>
            </a:extLst>
          </p:cNvPr>
          <p:cNvSpPr txBox="1"/>
          <p:nvPr/>
        </p:nvSpPr>
        <p:spPr>
          <a:xfrm>
            <a:off x="872930" y="1086957"/>
            <a:ext cx="5628880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Raparigas: pele fina e lisa, curvas proporcionais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Rapazes: musculatura, força, sem gordura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Pressão diferente, os mesmos riscos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 bigorexia como uma perturbação emergente no sexo masculino!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BCFC8AB3-00AE-E257-C31F-29ED105211C7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dirty="0">
                <a:solidFill>
                  <a:srgbClr val="E98E24"/>
                </a:solidFill>
                <a:latin typeface="Coolvetica"/>
              </a:rPr>
              <a:t>Rapazes vs. Raparigas: Pressão diferente</a:t>
            </a:r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2748208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a14="http://schemas.microsoft.com/office/drawing/2010/main" xmlns:p14="http://schemas.microsoft.com/office/powerpoint/2010/main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96403B-6584-9635-78BD-31293D19F1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A75A1F3B-76E6-02A6-B478-106ADBB83F2D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FD8C0DB8-3592-2B57-FC5E-38B0C4C25BBB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AEF32A5B-1647-7D3C-8025-F43FFBE0E209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E1488E50-D3B6-8DDE-0B7E-A8A984DDAE20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78B76B3F-9B33-C229-2624-1B6558636D1A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F7B5C9BF-2BC6-28E5-DE7A-DC54023BF5A2}"/>
              </a:ext>
            </a:extLst>
          </p:cNvPr>
          <p:cNvSpPr txBox="1"/>
          <p:nvPr/>
        </p:nvSpPr>
        <p:spPr>
          <a:xfrm>
            <a:off x="856980" y="1086956"/>
            <a:ext cx="6711262" cy="2973211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Mudanças corporais rápidas que são frequentemente sentidas como "desarmoniosa</a:t>
            </a:r>
            <a:r>
              <a:rPr lang="en-US" sz="2400" dirty="0">
                <a:solidFill>
                  <a:srgbClr val="000000"/>
                </a:solidFill>
                <a:latin typeface="Coolvetica"/>
                <a:ea typeface="Microsoft YaHei"/>
              </a:rPr>
              <a:t>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  <a:ea typeface="Microsoft YaHei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A construção da identidade também através do corpo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Aumenta a comparação, diminui a tolerância à frustração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O corpo como "campo de batalha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A454907A-6F6B-2399-D80C-9F1B92A982D4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Adolescência: Identidade e tempestade corporal</a:t>
            </a:r>
          </a:p>
        </p:txBody>
      </p:sp>
      <p:pic>
        <p:nvPicPr>
          <p:cNvPr id="9218" name="Picture 2" descr="120+ Body Dysmorphia Stock Illustrations, Royalty-Free Vector Graphics &amp;  Clip Art - iStock | Male body dysmorphia, Body dysmorphia man">
            <a:extLst>
              <a:ext uri="{FF2B5EF4-FFF2-40B4-BE49-F238E27FC236}">
                <a16:creationId xmlns:a16="http://schemas.microsoft.com/office/drawing/2014/main" id="{869E99DD-BD19-2FEE-2CD8-706340DF9D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5400" y="2214"/>
            <a:ext cx="2514600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57321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a14="http://schemas.microsoft.com/office/drawing/2010/main" xmlns:p14="http://schemas.microsoft.com/office/powerpoint/2010/main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E46BF0-2BB1-832F-8A58-0DD03BB93C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50 Gym Quotes to Keep You Motivated During Workouts 2025">
            <a:extLst>
              <a:ext uri="{FF2B5EF4-FFF2-40B4-BE49-F238E27FC236}">
                <a16:creationId xmlns:a16="http://schemas.microsoft.com/office/drawing/2014/main" id="{D16A3FFE-8CED-1ED2-C098-CD822523D9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8707" y="1386917"/>
            <a:ext cx="5184030" cy="2903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2990CCD6-DFEC-E6DC-9534-D04F7BBD67B8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704E4F4A-DB30-037C-06CB-8A16D113D28E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641D9BED-6171-B0DA-9DA7-FA841A002C8B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47B9C538-7924-2193-8AF2-A127BD4D85BB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C664BF46-2DBC-AAA3-7CA6-F8DFD10E574F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CF1CADD3-0BD4-381C-6E1B-A9369EA6F3EE}"/>
              </a:ext>
            </a:extLst>
          </p:cNvPr>
          <p:cNvSpPr txBox="1"/>
          <p:nvPr/>
        </p:nvSpPr>
        <p:spPr>
          <a:xfrm>
            <a:off x="856980" y="1086956"/>
            <a:ext cx="3619327" cy="3483931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US" sz="2400" dirty="0">
                <a:solidFill>
                  <a:srgbClr val="000000"/>
                </a:solidFill>
                <a:latin typeface="Coolvetica"/>
                <a:ea typeface="Microsoft YaHei"/>
              </a:rPr>
              <a:t>'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Fazer exercício é sempre bom' → nem sempre é verdade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Sobreposição entre saúde e aparência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Estética vendida como bem-estar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US" sz="2400" dirty="0">
                <a:solidFill>
                  <a:srgbClr val="000000"/>
                </a:solidFill>
                <a:latin typeface="Coolvetica"/>
                <a:ea typeface="Microsoft YaHei"/>
              </a:rPr>
              <a:t>"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Sem dor, sem ganho": uma armadilha mental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73FB6529-28E5-DFE0-A5C2-B6725851E575}"/>
              </a:ext>
            </a:extLst>
          </p:cNvPr>
          <p:cNvSpPr txBox="1"/>
          <p:nvPr/>
        </p:nvSpPr>
        <p:spPr>
          <a:xfrm>
            <a:off x="609599" y="497514"/>
            <a:ext cx="954981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Boa forma física e dismorfia corporal: O risco de uma mensagem errada</a:t>
            </a:r>
          </a:p>
        </p:txBody>
      </p:sp>
    </p:spTree>
    <p:extLst>
      <p:ext uri="{BB962C8B-B14F-4D97-AF65-F5344CB8AC3E}">
        <p14:creationId xmlns:p14="http://schemas.microsoft.com/office/powerpoint/2010/main" val="5153100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a14="http://schemas.microsoft.com/office/drawing/2010/main" xmlns:p14="http://schemas.microsoft.com/office/powerpoint/2010/main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994FB0-E131-B6F4-738D-CC0F58968C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08373424-5F81-7893-7997-5C1E8E6B42AE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F2939E65-5A9C-3801-CFA5-9D302B9B4601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11966B70-76AD-05FE-8515-C327D84B8530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30671D90-6CF9-A435-CE8B-FAEA08E19CA0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" name="CuadroTexto 22">
            <a:extLst>
              <a:ext uri="{FF2B5EF4-FFF2-40B4-BE49-F238E27FC236}">
                <a16:creationId xmlns:a16="http://schemas.microsoft.com/office/drawing/2014/main" id="{D3DE430F-46CB-40BC-CD6B-29DF6856D12E}"/>
              </a:ext>
            </a:extLst>
          </p:cNvPr>
          <p:cNvSpPr txBox="1"/>
          <p:nvPr/>
        </p:nvSpPr>
        <p:spPr>
          <a:xfrm>
            <a:off x="5311875" y="1636858"/>
            <a:ext cx="3188278" cy="1836111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3600" dirty="0">
                <a:solidFill>
                  <a:srgbClr val="E98E24"/>
                </a:solidFill>
                <a:latin typeface="Coolvetica"/>
              </a:rPr>
              <a:t>Como reconhecer uma perturbação de BI</a:t>
            </a:r>
            <a:endParaRPr lang="en-US" sz="36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3" name="CuadroTexto 22">
            <a:extLst>
              <a:ext uri="{FF2B5EF4-FFF2-40B4-BE49-F238E27FC236}">
                <a16:creationId xmlns:a16="http://schemas.microsoft.com/office/drawing/2014/main" id="{8D56ACA0-C25C-DB6B-B1CE-308A90013FC8}"/>
              </a:ext>
            </a:extLst>
          </p:cNvPr>
          <p:cNvSpPr txBox="1"/>
          <p:nvPr/>
        </p:nvSpPr>
        <p:spPr>
          <a:xfrm>
            <a:off x="428624" y="-1159836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Quando o desconforto está diante dos seus olhos</a:t>
            </a:r>
          </a:p>
        </p:txBody>
      </p:sp>
    </p:spTree>
    <p:extLst>
      <p:ext uri="{BB962C8B-B14F-4D97-AF65-F5344CB8AC3E}">
        <p14:creationId xmlns:p14="http://schemas.microsoft.com/office/powerpoint/2010/main" val="23977793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p14="http://schemas.microsoft.com/office/powerpoint/2010/main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C79B4D-67B5-C0B6-F3EE-27AE02CFC8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People look in mirror. Cartoon characters seeing reflections">
            <a:extLst>
              <a:ext uri="{FF2B5EF4-FFF2-40B4-BE49-F238E27FC236}">
                <a16:creationId xmlns:a16="http://schemas.microsoft.com/office/drawing/2014/main" id="{140A5E3A-82FE-55EA-DE4C-E9EAB7E7B6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282" y="133830"/>
            <a:ext cx="7458075" cy="497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8C0E1740-71BC-7C48-0926-C0D1A03B3E41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E7E2D13C-79FE-3BA5-2BF8-1E82154AD478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56F4876A-FA36-85DC-4BB4-F2D52FE7E751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C088FD0A-CC45-D416-6807-2CA4947233C7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B4137840-7D28-CE4B-8A2D-6F9B256247C1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1BDEC54F-DA8B-0E52-F774-FDE15D464D5E}"/>
              </a:ext>
            </a:extLst>
          </p:cNvPr>
          <p:cNvSpPr txBox="1"/>
          <p:nvPr/>
        </p:nvSpPr>
        <p:spPr>
          <a:xfrm>
            <a:off x="856980" y="1086956"/>
            <a:ext cx="8193502" cy="2920923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US" sz="2400" dirty="0">
                <a:solidFill>
                  <a:srgbClr val="000000"/>
                </a:solidFill>
                <a:latin typeface="Coolvetica"/>
                <a:ea typeface="Microsoft YaHei"/>
              </a:rPr>
              <a:t>Aprender o que é a imagem corporal e como é influenciada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US" sz="2400" dirty="0">
                <a:solidFill>
                  <a:srgbClr val="000000"/>
                </a:solidFill>
                <a:latin typeface="Coolvetica"/>
                <a:ea typeface="Microsoft YaHei"/>
              </a:rPr>
              <a:t>Reconhecer, compreender e apoiar adequadamente os jovens que lutam contra uma perturbação da imagem corporal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US" sz="2400" dirty="0">
                <a:solidFill>
                  <a:srgbClr val="000000"/>
                </a:solidFill>
                <a:latin typeface="Coolvetica"/>
                <a:ea typeface="Microsoft YaHei"/>
              </a:rPr>
              <a:t>Saiba o que procurar e como ouvir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US" sz="2400" dirty="0">
                <a:solidFill>
                  <a:srgbClr val="000000"/>
                </a:solidFill>
                <a:latin typeface="Coolvetica"/>
                <a:ea typeface="Microsoft YaHei"/>
              </a:rPr>
              <a:t>Saber quando e para onde encaminhar as crianças que precisam de ajuda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6E545BB8-D29F-0531-61B7-6E2B690939F0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Objectivos de aprendizagem</a:t>
            </a:r>
          </a:p>
        </p:txBody>
      </p:sp>
    </p:spTree>
    <p:extLst>
      <p:ext uri="{BB962C8B-B14F-4D97-AF65-F5344CB8AC3E}">
        <p14:creationId xmlns:p14="http://schemas.microsoft.com/office/powerpoint/2010/main" val="30307029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a14="http://schemas.microsoft.com/office/drawing/2010/main" xmlns:p14="http://schemas.microsoft.com/office/powerpoint/2010/main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036F12-098E-8D1E-3497-1F2785A9F2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Immagine che contiene disegno, clipart, illustrazione, schizzo&#10;&#10;Descrizione generata automaticamente">
            <a:extLst>
              <a:ext uri="{FF2B5EF4-FFF2-40B4-BE49-F238E27FC236}">
                <a16:creationId xmlns:a16="http://schemas.microsoft.com/office/drawing/2014/main" id="{4EA2F640-5B9F-4054-7968-091AE331BA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558" y="196337"/>
            <a:ext cx="3236906" cy="5277875"/>
          </a:xfrm>
          <a:prstGeom prst="rect">
            <a:avLst/>
          </a:prstGeom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815ED29B-656B-3863-83CF-912A6F57FFBB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BFC869B7-C6C5-E866-603C-EFE9A9ADD8E6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E827B6D4-7BEA-61D8-D047-F66D19B08FE8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3F0DAF33-1003-2CEB-8A58-F21ECEA73909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" name="CuadroTexto 22">
            <a:extLst>
              <a:ext uri="{FF2B5EF4-FFF2-40B4-BE49-F238E27FC236}">
                <a16:creationId xmlns:a16="http://schemas.microsoft.com/office/drawing/2014/main" id="{BC204AF3-B713-02E7-46CE-AC2AB060754D}"/>
              </a:ext>
            </a:extLst>
          </p:cNvPr>
          <p:cNvSpPr txBox="1"/>
          <p:nvPr/>
        </p:nvSpPr>
        <p:spPr>
          <a:xfrm>
            <a:off x="5311875" y="1636858"/>
            <a:ext cx="3188278" cy="1836111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3600" dirty="0">
                <a:solidFill>
                  <a:srgbClr val="E98E24"/>
                </a:solidFill>
                <a:latin typeface="Coolvetica"/>
              </a:rPr>
              <a:t>Como reconhecer uma perturbação de BI</a:t>
            </a:r>
            <a:endParaRPr lang="en-US" sz="36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EA8A4C3A-ED98-FEFE-B673-18F8BB09A1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4942672" y="802314"/>
            <a:ext cx="2726266" cy="3505200"/>
          </a:xfrm>
          <a:prstGeom prst="rect">
            <a:avLst/>
          </a:prstGeom>
        </p:spPr>
      </p:pic>
      <p:pic>
        <p:nvPicPr>
          <p:cNvPr id="7" name="Immagine 6" descr="Immagine che contiene persona, cielo, Viso umano, Fast food&#10;&#10;Il contenuto generato dall'IA potrebbe non essere corretto.">
            <a:extLst>
              <a:ext uri="{FF2B5EF4-FFF2-40B4-BE49-F238E27FC236}">
                <a16:creationId xmlns:a16="http://schemas.microsoft.com/office/drawing/2014/main" id="{6797FE07-CBFE-F04D-AAD0-0C9A3751C4A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067468" y="802314"/>
            <a:ext cx="2755929" cy="3505200"/>
          </a:xfrm>
          <a:prstGeom prst="rect">
            <a:avLst/>
          </a:prstGeom>
        </p:spPr>
      </p:pic>
      <p:sp>
        <p:nvSpPr>
          <p:cNvPr id="3" name="CuadroTexto 22">
            <a:extLst>
              <a:ext uri="{FF2B5EF4-FFF2-40B4-BE49-F238E27FC236}">
                <a16:creationId xmlns:a16="http://schemas.microsoft.com/office/drawing/2014/main" id="{2587EFE4-3766-55DD-1E65-2CD250A0470C}"/>
              </a:ext>
            </a:extLst>
          </p:cNvPr>
          <p:cNvSpPr txBox="1"/>
          <p:nvPr/>
        </p:nvSpPr>
        <p:spPr>
          <a:xfrm>
            <a:off x="428624" y="-1159836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Quando o desconforto está diante dos seus olhos</a:t>
            </a:r>
          </a:p>
        </p:txBody>
      </p:sp>
      <p:sp>
        <p:nvSpPr>
          <p:cNvPr id="6" name="CuadroTexto 23">
            <a:extLst>
              <a:ext uri="{FF2B5EF4-FFF2-40B4-BE49-F238E27FC236}">
                <a16:creationId xmlns:a16="http://schemas.microsoft.com/office/drawing/2014/main" id="{8BC0F004-FB04-AD2B-7214-DB3A8C2C7178}"/>
              </a:ext>
            </a:extLst>
          </p:cNvPr>
          <p:cNvSpPr txBox="1"/>
          <p:nvPr/>
        </p:nvSpPr>
        <p:spPr>
          <a:xfrm>
            <a:off x="856980" y="5794830"/>
            <a:ext cx="5429520" cy="2437293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17 anos, visivelmente abaixo do peso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Treino diário, sem hidratos de carbono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Ela fala com orgulho: "Sou determinada"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Família preocupada mas impotente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12536585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a14="http://schemas.microsoft.com/office/drawing/2010/main" xmlns:p14="http://schemas.microsoft.com/office/powerpoint/2010/main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E20382-1202-5365-4269-0758165E82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7E8525E5-82FA-D085-8407-65B8FC1F1E4F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4CE91E3A-F8EE-6CEC-A147-53CE450C9260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93DE86CD-F884-E66E-6EEF-B0086B2B3B68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2099B57-045A-691C-5356-D1341D24A8AC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CE827011-6995-D4C2-E5D4-71B33E9B3A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4942672" y="802314"/>
            <a:ext cx="2726266" cy="3505200"/>
          </a:xfrm>
          <a:prstGeom prst="rect">
            <a:avLst/>
          </a:prstGeom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3116C5A5-DC41-93DC-DA20-3914B7F74B8C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Quando o desconforto está diante dos seus olhos</a:t>
            </a: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4F2594AB-5C42-AD4E-FD9F-5FABAA9D2282}"/>
              </a:ext>
            </a:extLst>
          </p:cNvPr>
          <p:cNvSpPr txBox="1"/>
          <p:nvPr/>
        </p:nvSpPr>
        <p:spPr>
          <a:xfrm>
            <a:off x="856980" y="1086956"/>
            <a:ext cx="5429520" cy="2437293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17 anos, visivelmente abaixo do peso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Treino diário, sem hidratos de carbono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Ela fala com orgulho: "Sou determinada"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Família preocupada mas impotente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6" name="CuadroTexto 22">
            <a:extLst>
              <a:ext uri="{FF2B5EF4-FFF2-40B4-BE49-F238E27FC236}">
                <a16:creationId xmlns:a16="http://schemas.microsoft.com/office/drawing/2014/main" id="{4A66C836-A38E-876E-59CB-B91E8D4FD962}"/>
              </a:ext>
            </a:extLst>
          </p:cNvPr>
          <p:cNvSpPr txBox="1"/>
          <p:nvPr/>
        </p:nvSpPr>
        <p:spPr>
          <a:xfrm>
            <a:off x="5040000" y="-1100061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Quando o músculo se torna uma prisão</a:t>
            </a:r>
          </a:p>
        </p:txBody>
      </p:sp>
      <p:sp>
        <p:nvSpPr>
          <p:cNvPr id="9" name="CuadroTexto 23">
            <a:extLst>
              <a:ext uri="{FF2B5EF4-FFF2-40B4-BE49-F238E27FC236}">
                <a16:creationId xmlns:a16="http://schemas.microsoft.com/office/drawing/2014/main" id="{6F350ED9-2358-3F70-C030-5ED2E06160FB}"/>
              </a:ext>
            </a:extLst>
          </p:cNvPr>
          <p:cNvSpPr txBox="1"/>
          <p:nvPr/>
        </p:nvSpPr>
        <p:spPr>
          <a:xfrm>
            <a:off x="3919379" y="5877585"/>
            <a:ext cx="5429520" cy="2437293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21 anos, passa horas no ginásio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Come apenas "limpo", conta as proteínas e as kcal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Utiliza suplementos "suaves" e </a:t>
            </a:r>
            <a:r>
              <a:rPr lang="en-US" sz="2400" b="0" u="none" strike="noStrike" dirty="0" err="1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anabolizantes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  <a:ea typeface="Microsoft YaHei"/>
            </a:endParaRP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Nunca se sente velho o suficiente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pic>
        <p:nvPicPr>
          <p:cNvPr id="3" name="Immagine 2" descr="Immagine che contiene disegno, clipart, illustrazione, schizzo&#10;&#10;Descrizione generata automaticamente">
            <a:extLst>
              <a:ext uri="{FF2B5EF4-FFF2-40B4-BE49-F238E27FC236}">
                <a16:creationId xmlns:a16="http://schemas.microsoft.com/office/drawing/2014/main" id="{6001081D-1FB5-E9F4-A820-AB2791CA411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3094" y="5697360"/>
            <a:ext cx="3236906" cy="5277875"/>
          </a:xfrm>
          <a:prstGeom prst="rect">
            <a:avLst/>
          </a:prstGeom>
        </p:spPr>
      </p:pic>
      <p:sp>
        <p:nvSpPr>
          <p:cNvPr id="4" name="CuadroTexto 22">
            <a:extLst>
              <a:ext uri="{FF2B5EF4-FFF2-40B4-BE49-F238E27FC236}">
                <a16:creationId xmlns:a16="http://schemas.microsoft.com/office/drawing/2014/main" id="{AB7F7724-EEE7-9F79-9FA6-5CA339334693}"/>
              </a:ext>
            </a:extLst>
          </p:cNvPr>
          <p:cNvSpPr txBox="1"/>
          <p:nvPr/>
        </p:nvSpPr>
        <p:spPr>
          <a:xfrm>
            <a:off x="5446411" y="7137881"/>
            <a:ext cx="3188278" cy="1836111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3600" dirty="0">
                <a:solidFill>
                  <a:srgbClr val="E98E24"/>
                </a:solidFill>
                <a:latin typeface="Coolvetica"/>
              </a:rPr>
              <a:t>Como reconhecer uma perturbação de BI</a:t>
            </a:r>
            <a:endParaRPr lang="en-US" sz="36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pic>
        <p:nvPicPr>
          <p:cNvPr id="2" name="Immagine 1" descr="Immagine che contiene vestiti, persona, maglione, capispalla&#10;&#10;Il contenuto generato dall'IA potrebbe non essere corretto.">
            <a:extLst>
              <a:ext uri="{FF2B5EF4-FFF2-40B4-BE49-F238E27FC236}">
                <a16:creationId xmlns:a16="http://schemas.microsoft.com/office/drawing/2014/main" id="{9949D83A-BC83-EDE4-3A09-714CE1564EE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28593" y="386538"/>
            <a:ext cx="2628666" cy="3942999"/>
          </a:xfrm>
          <a:prstGeom prst="rect">
            <a:avLst/>
          </a:prstGeom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836D9925-250E-E2B6-12D1-44815FB5C19B}"/>
              </a:ext>
            </a:extLst>
          </p:cNvPr>
          <p:cNvSpPr txBox="1"/>
          <p:nvPr/>
        </p:nvSpPr>
        <p:spPr>
          <a:xfrm>
            <a:off x="7081451" y="4072470"/>
            <a:ext cx="1238693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2400" dirty="0">
                <a:latin typeface="Coolvetica"/>
              </a:rPr>
              <a:t>Sofia</a:t>
            </a:r>
            <a:endParaRPr lang="it-IT" dirty="0"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17642486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a14="http://schemas.microsoft.com/office/drawing/2010/main" xmlns:p14="http://schemas.microsoft.com/office/powerpoint/2010/main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EE563B-7F21-5601-5508-8D1F7AFF66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05560FD6-27AC-1D5B-C145-57D24CA1B125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79306B8D-7803-98C5-0B52-3AF861D33278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5D462CE0-CD15-E5BF-E8EC-050B27BF45E1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98372D6B-6D8F-7BFA-B544-EFA71B2FA966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" name="Immagine 6" descr="Immagine che contiene persona, cielo, Viso umano, Fast food&#10;&#10;Il contenuto generato dall'IA potrebbe non essere corretto.">
            <a:extLst>
              <a:ext uri="{FF2B5EF4-FFF2-40B4-BE49-F238E27FC236}">
                <a16:creationId xmlns:a16="http://schemas.microsoft.com/office/drawing/2014/main" id="{C4B06CE1-0BAB-D797-9368-1EB60D0193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57793" y="810726"/>
            <a:ext cx="2755929" cy="3505200"/>
          </a:xfrm>
          <a:prstGeom prst="rect">
            <a:avLst/>
          </a:prstGeom>
        </p:spPr>
      </p:pic>
      <p:sp>
        <p:nvSpPr>
          <p:cNvPr id="8" name="CuadroTexto 22">
            <a:extLst>
              <a:ext uri="{FF2B5EF4-FFF2-40B4-BE49-F238E27FC236}">
                <a16:creationId xmlns:a16="http://schemas.microsoft.com/office/drawing/2014/main" id="{9B3CEC5A-4DFE-E6F2-6E12-7DF095935B81}"/>
              </a:ext>
            </a:extLst>
          </p:cNvPr>
          <p:cNvSpPr txBox="1"/>
          <p:nvPr/>
        </p:nvSpPr>
        <p:spPr>
          <a:xfrm>
            <a:off x="5040000" y="438922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Quando o músculo se torna uma prisão</a:t>
            </a:r>
          </a:p>
        </p:txBody>
      </p:sp>
      <p:sp>
        <p:nvSpPr>
          <p:cNvPr id="9" name="CuadroTexto 23">
            <a:extLst>
              <a:ext uri="{FF2B5EF4-FFF2-40B4-BE49-F238E27FC236}">
                <a16:creationId xmlns:a16="http://schemas.microsoft.com/office/drawing/2014/main" id="{0F4198BA-8735-976E-29E1-1798DA010D2B}"/>
              </a:ext>
            </a:extLst>
          </p:cNvPr>
          <p:cNvSpPr txBox="1"/>
          <p:nvPr/>
        </p:nvSpPr>
        <p:spPr>
          <a:xfrm>
            <a:off x="3919379" y="1449941"/>
            <a:ext cx="5429520" cy="2437293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21 anos, passa horas no ginásio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Come apenas alimentos </a:t>
            </a:r>
            <a:r>
              <a:rPr lang="en-US" sz="2400" dirty="0">
                <a:solidFill>
                  <a:srgbClr val="000000"/>
                </a:solidFill>
                <a:latin typeface="Coolvetica"/>
                <a:ea typeface="Microsoft YaHei"/>
              </a:rPr>
              <a:t>"</a:t>
            </a: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saudáveis", conta as proteínas e as calorias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Utiliza suplementos "suaves" e </a:t>
            </a:r>
            <a:r>
              <a:rPr lang="en-US" sz="2400" b="0" u="none" strike="noStrike" dirty="0" err="1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anabolizantes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  <a:ea typeface="Microsoft YaHei"/>
            </a:endParaRP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Nunca se sente suficientemente forte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pic>
        <p:nvPicPr>
          <p:cNvPr id="2" name="Immagine 1" descr="Immagine che contiene muscolo, Petto, persona, Petto nudo&#10;&#10;Il contenuto generato dall'IA potrebbe non essere corretto.">
            <a:extLst>
              <a:ext uri="{FF2B5EF4-FFF2-40B4-BE49-F238E27FC236}">
                <a16:creationId xmlns:a16="http://schemas.microsoft.com/office/drawing/2014/main" id="{1F1EDC52-1AEB-905F-9934-69577FDAE7F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1415" y="760000"/>
            <a:ext cx="2370617" cy="355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8217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p14="http://schemas.microsoft.com/office/powerpoint/2010/main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7F21E7-2BF7-6B60-2F06-775396C7AE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DA32BF1D-7468-374B-118F-F9441CEEC309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2D443D07-A9F6-B2EF-01B9-125BAED97422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5E5BB454-3824-8C06-B6B9-05D65C3EE16A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F60CF165-C616-25F9-07A4-BDAFC0F0C080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AA0765C1-15F1-2326-45E8-CABB36677526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DFAFC0AC-872F-FC84-767C-5C20D06EF69D}"/>
              </a:ext>
            </a:extLst>
          </p:cNvPr>
          <p:cNvSpPr txBox="1"/>
          <p:nvPr/>
        </p:nvSpPr>
        <p:spPr>
          <a:xfrm>
            <a:off x="856980" y="1086957"/>
            <a:ext cx="5839961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Controlo obsessivo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Utilizar o corpo para regular as emoções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Baixa autoestima disfarçada de determinação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Identidade dependente do peso/desempenho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76C52F71-772C-9B29-D6DB-7DD473C37DF1}"/>
              </a:ext>
            </a:extLst>
          </p:cNvPr>
          <p:cNvSpPr txBox="1"/>
          <p:nvPr/>
        </p:nvSpPr>
        <p:spPr>
          <a:xfrm>
            <a:off x="609598" y="497514"/>
            <a:ext cx="8651359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Por detrás da aparência, a mesma dinâmica</a:t>
            </a:r>
          </a:p>
        </p:txBody>
      </p:sp>
      <p:pic>
        <p:nvPicPr>
          <p:cNvPr id="1026" name="Picture 2" descr="330+ Low Self Esteem Cartoon Stock Illustrations, Royalty-Free Vector  Graphics &amp; Clip Art - iStock">
            <a:extLst>
              <a:ext uri="{FF2B5EF4-FFF2-40B4-BE49-F238E27FC236}">
                <a16:creationId xmlns:a16="http://schemas.microsoft.com/office/drawing/2014/main" id="{74A2C6D4-9E56-18B9-E05B-5B0F992EBB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0474" y="1649653"/>
            <a:ext cx="3017051" cy="2371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13102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a14="http://schemas.microsoft.com/office/drawing/2010/main" xmlns:p14="http://schemas.microsoft.com/office/powerpoint/2010/main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B96C17-CE0E-9CE2-5E75-7DCAE6B714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38ECD7D4-17A2-B2B8-EADA-9F43805DDA7B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562FC106-586D-A203-48AF-19758517D333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4716D925-528F-0879-E365-69AF05614B82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1A8AB291-7133-7557-4925-D8ABB7B5A548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20463DE9-0A03-B9F9-EF26-F46DAC853796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0F0E800F-FBEA-39DB-170B-CD7E60030ADD}"/>
              </a:ext>
            </a:extLst>
          </p:cNvPr>
          <p:cNvSpPr txBox="1"/>
          <p:nvPr/>
        </p:nvSpPr>
        <p:spPr>
          <a:xfrm>
            <a:off x="856980" y="1086956"/>
            <a:ext cx="3127646" cy="368643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Clientes aparentemente "normais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Formação rigorosa mas </a:t>
            </a:r>
            <a:r>
              <a:rPr lang="en-US" sz="2400" dirty="0">
                <a:solidFill>
                  <a:srgbClr val="000000"/>
                </a:solidFill>
                <a:latin typeface="Coolvetica"/>
                <a:ea typeface="Microsoft YaHei"/>
              </a:rPr>
              <a:t>"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saudável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Dieta controlada, mas "sem excessos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Comportamentos subtis e menos visíveis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0FE8DAC9-8398-2A7F-A8CD-A75770021676}"/>
              </a:ext>
            </a:extLst>
          </p:cNvPr>
          <p:cNvSpPr txBox="1"/>
          <p:nvPr/>
        </p:nvSpPr>
        <p:spPr>
          <a:xfrm>
            <a:off x="609599" y="497514"/>
            <a:ext cx="62110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Um desconforto silencioso</a:t>
            </a:r>
          </a:p>
        </p:txBody>
      </p:sp>
      <p:pic>
        <p:nvPicPr>
          <p:cNvPr id="2052" name="Picture 4" descr="Iceberg Cartoon Images – Browse 23,682 Stock Photos, Vectors, and Video |  Adobe Stock">
            <a:extLst>
              <a:ext uri="{FF2B5EF4-FFF2-40B4-BE49-F238E27FC236}">
                <a16:creationId xmlns:a16="http://schemas.microsoft.com/office/drawing/2014/main" id="{AB1ADE76-E87C-B7F5-E794-503BD58E2C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7026" y="600627"/>
            <a:ext cx="54864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53996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a14="http://schemas.microsoft.com/office/drawing/2010/main" xmlns:p14="http://schemas.microsoft.com/office/powerpoint/2010/main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0817FD-8BBB-17FE-5367-E726014B6B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artoon Halo Images - Free Download on Freepik">
            <a:extLst>
              <a:ext uri="{FF2B5EF4-FFF2-40B4-BE49-F238E27FC236}">
                <a16:creationId xmlns:a16="http://schemas.microsoft.com/office/drawing/2014/main" id="{7353D23E-D642-3446-6B3B-DB3DB8F18D0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739" b="38548"/>
          <a:stretch/>
        </p:blipFill>
        <p:spPr bwMode="auto">
          <a:xfrm>
            <a:off x="6687795" y="802915"/>
            <a:ext cx="3250658" cy="611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9,332 Balanced Diet Cartoon Royalty-Free Images, Stock Photos &amp; Pictures |  Shutterstock">
            <a:extLst>
              <a:ext uri="{FF2B5EF4-FFF2-40B4-BE49-F238E27FC236}">
                <a16:creationId xmlns:a16="http://schemas.microsoft.com/office/drawing/2014/main" id="{9B5FE141-5EA5-D50D-67E4-D8CD0B72BF7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4"/>
          <a:stretch/>
        </p:blipFill>
        <p:spPr bwMode="auto">
          <a:xfrm>
            <a:off x="6734549" y="1474696"/>
            <a:ext cx="3203904" cy="236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67384044-30A0-8A63-BAEE-AD3CF4D98A12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536C2C5C-6791-8205-C140-9A6E0B2790F0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89554B73-4DD1-3B09-368B-018131F78FC5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AC64520E-4622-AFF4-44F7-464B6A9395B3}"/>
              </a:ext>
            </a:extLst>
          </p:cNvPr>
          <p:cNvPicPr/>
          <p:nvPr/>
        </p:nvPicPr>
        <p:blipFill>
          <a:blip r:embed="rId6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82804348-580F-509F-091E-7D70281193D5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6EABD227-187C-9B5C-96E2-94D580E0365F}"/>
              </a:ext>
            </a:extLst>
          </p:cNvPr>
          <p:cNvSpPr txBox="1"/>
          <p:nvPr/>
        </p:nvSpPr>
        <p:spPr>
          <a:xfrm>
            <a:off x="856980" y="1086957"/>
            <a:ext cx="6711262" cy="24400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"Só como alimentos saudáveis" → ortorexia?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"Não posso fazer batota, sinto-me mal"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Evitar momentos sociais com comida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Sentir-se culpado depois de uma refeição "fora de controlo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81D900C1-38B2-286F-A9D8-33C8CE96247C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Obsessões disfarçadas de disciplina</a:t>
            </a:r>
          </a:p>
        </p:txBody>
      </p:sp>
    </p:spTree>
    <p:extLst>
      <p:ext uri="{BB962C8B-B14F-4D97-AF65-F5344CB8AC3E}">
        <p14:creationId xmlns:p14="http://schemas.microsoft.com/office/powerpoint/2010/main" val="16908681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a14="http://schemas.microsoft.com/office/drawing/2010/main" xmlns:p14="http://schemas.microsoft.com/office/powerpoint/2010/main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79BB09-2C09-C428-FBE6-3D9B62D9D6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FBA47801-D908-C1FB-A4F7-E21B57731E80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6AE2F989-0F30-1FF9-9BE1-D381A733E478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3F08DB9C-0F0D-06D5-7A9D-2D0E86ECD1DE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0E03CBBD-0CBF-EC1E-E694-7E7C613FD03C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84368E00-3A5A-FF17-5AFB-A08BFB26CBFE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85E9D3D8-9336-444D-0A93-8D515B70FBCD}"/>
              </a:ext>
            </a:extLst>
          </p:cNvPr>
          <p:cNvSpPr txBox="1"/>
          <p:nvPr/>
        </p:nvSpPr>
        <p:spPr>
          <a:xfrm>
            <a:off x="5470459" y="1259514"/>
            <a:ext cx="4261421" cy="3324767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Treino mesmo com febre ou dor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Raiva ou ansiedade se faltar um dia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Planear obsessivamente as sessões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Compensar os excessos ou "deslize</a:t>
            </a:r>
            <a:r>
              <a:rPr lang="en-US" sz="2400" dirty="0">
                <a:solidFill>
                  <a:srgbClr val="000000"/>
                </a:solidFill>
                <a:latin typeface="Coolvetica"/>
                <a:ea typeface="Microsoft YaHei"/>
              </a:rPr>
              <a:t>s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35C7B875-EFD0-E5DF-2F8B-D2335A76EA92}"/>
              </a:ext>
            </a:extLst>
          </p:cNvPr>
          <p:cNvSpPr txBox="1"/>
          <p:nvPr/>
        </p:nvSpPr>
        <p:spPr>
          <a:xfrm>
            <a:off x="609598" y="497514"/>
            <a:ext cx="8056419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Quando a atividade física se torna compulsiva</a:t>
            </a:r>
          </a:p>
        </p:txBody>
      </p:sp>
      <p:pic>
        <p:nvPicPr>
          <p:cNvPr id="4098" name="Picture 2" descr="21 Calendar Days Crossed Off Stock Videos, Footage, &amp; 4K Video Clips -  Getty Images">
            <a:extLst>
              <a:ext uri="{FF2B5EF4-FFF2-40B4-BE49-F238E27FC236}">
                <a16:creationId xmlns:a16="http://schemas.microsoft.com/office/drawing/2014/main" id="{5870D59D-6627-A2D8-B26D-B43760096B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230" y="1465086"/>
            <a:ext cx="4613479" cy="2595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48083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a14="http://schemas.microsoft.com/office/drawing/2010/main" xmlns:p14="http://schemas.microsoft.com/office/powerpoint/2010/main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EC993A-12EB-537F-FC5C-86B8E96403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880+ Weighing Scales Funny Stock Illustrations, Royalty-Free Vector  Graphics &amp; Clip Art - iStock">
            <a:extLst>
              <a:ext uri="{FF2B5EF4-FFF2-40B4-BE49-F238E27FC236}">
                <a16:creationId xmlns:a16="http://schemas.microsoft.com/office/drawing/2014/main" id="{88EAB4D9-502A-0AD9-FDB0-4A0A94C89A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5038" y="2308509"/>
            <a:ext cx="2183193" cy="2054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6D064FA5-C7EC-A217-CCB4-D0878E8A8FA6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63C30D62-30FD-BC4D-5BD8-09DB324BDEB8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7AD66964-F743-A926-3555-C4D98766E3ED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6FBA9B2F-0549-5A75-D148-67B0043ABE95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D66F10BF-0056-16DB-5FE0-F74B4B967ACB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4C2F0A41-E212-9A96-BD0F-1882E80751AD}"/>
              </a:ext>
            </a:extLst>
          </p:cNvPr>
          <p:cNvSpPr txBox="1"/>
          <p:nvPr/>
        </p:nvSpPr>
        <p:spPr>
          <a:xfrm>
            <a:off x="457199" y="1086957"/>
            <a:ext cx="7111043" cy="229528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Controlo obsessivo do corpo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Medições frequentes (peso, circunferências)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Verificar-se em frente ao espelho ou tirar selfies no ginásio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Oscilações emocionais relacionadas com os dados numéricos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BF301876-BFA6-6A07-4F0A-2A3B4BC66EB0}"/>
              </a:ext>
            </a:extLst>
          </p:cNvPr>
          <p:cNvSpPr txBox="1"/>
          <p:nvPr/>
        </p:nvSpPr>
        <p:spPr>
          <a:xfrm>
            <a:off x="609598" y="497514"/>
            <a:ext cx="7807037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Espelho, escalas, medidas: um controlo contínuo</a:t>
            </a:r>
          </a:p>
        </p:txBody>
      </p:sp>
    </p:spTree>
    <p:extLst>
      <p:ext uri="{BB962C8B-B14F-4D97-AF65-F5344CB8AC3E}">
        <p14:creationId xmlns:p14="http://schemas.microsoft.com/office/powerpoint/2010/main" val="869511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a14="http://schemas.microsoft.com/office/drawing/2010/main" xmlns:p14="http://schemas.microsoft.com/office/powerpoint/2010/main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FED313-05C8-F5DE-0774-A7AFA583B3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201AE486-E566-AA87-8448-049B697C4447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C171509C-6654-BBF6-06A4-13A234984F8F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BD636B07-F1D5-E87E-CCAD-AA8BB834266E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449DA8B6-C6D3-D8BA-A6BB-263822A14F1C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0A0D3F23-D33E-E5DB-E7CC-83FA7809E590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FD78C92D-B6EC-788F-FDEC-1827D116B4F9}"/>
              </a:ext>
            </a:extLst>
          </p:cNvPr>
          <p:cNvSpPr txBox="1"/>
          <p:nvPr/>
        </p:nvSpPr>
        <p:spPr>
          <a:xfrm>
            <a:off x="435678" y="1751488"/>
            <a:ext cx="6711262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Aplicação para contar calorias, passos, gordura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Smartwatch e wearable fitness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Tendência para perder a flexibilidade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Monitorização como segurança → ansiedade se saltar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FFC93473-DE06-525B-4087-CBAE35EACDED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Apps, Smartwatches, etc.: Quando a monitorização se torna uma obsessão</a:t>
            </a:r>
          </a:p>
        </p:txBody>
      </p:sp>
      <p:pic>
        <p:nvPicPr>
          <p:cNvPr id="3" name="Picture 4" descr="1,600+ Smart Watch Cartoon Stock Photos, Pictures &amp; Royalty-Free Images -  iStock">
            <a:extLst>
              <a:ext uri="{FF2B5EF4-FFF2-40B4-BE49-F238E27FC236}">
                <a16:creationId xmlns:a16="http://schemas.microsoft.com/office/drawing/2014/main" id="{01F24E4A-73D6-D878-835B-C9BC603416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8092" y="1085424"/>
            <a:ext cx="3893788" cy="2235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59143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a14="http://schemas.microsoft.com/office/drawing/2010/main" xmlns:p14="http://schemas.microsoft.com/office/powerpoint/2010/main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A1484E-D020-B666-AA23-4EE0D20662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58C28EA1-3ADB-6C0E-4148-AE4F0ABE3EB7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11920C7D-756D-81FE-FDCE-C51550DF007D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F105F585-77EF-D12E-2688-F3B6D89ABFCD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1D41F837-953A-8AAA-108A-1A131031B25C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6C42DE1C-96A2-5C2F-54D5-B282BF12F00F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C18CDF7C-7CD1-CE71-6CAC-88E2B532D926}"/>
              </a:ext>
            </a:extLst>
          </p:cNvPr>
          <p:cNvSpPr txBox="1"/>
          <p:nvPr/>
        </p:nvSpPr>
        <p:spPr>
          <a:xfrm>
            <a:off x="312654" y="1629555"/>
            <a:ext cx="7641745" cy="2399935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Alguns cobrem-se, evitam o espelho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Outros exibem o seu corpo: </a:t>
            </a:r>
            <a:r>
              <a:rPr lang="en-US" sz="2400" b="0" u="none" strike="noStrike" dirty="0" err="1">
                <a:solidFill>
                  <a:srgbClr val="000000"/>
                </a:solidFill>
                <a:uFillTx/>
                <a:latin typeface="Coolvetica"/>
                <a:ea typeface="Microsoft YaHei"/>
              </a:rPr>
              <a:t>hiperinvestimento </a:t>
            </a: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narcísico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Em ambos os casos, o corpo é fundamental para a autoestima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F45CFD2B-0A36-EA8A-B0EF-6C38B4EC39C3}"/>
              </a:ext>
            </a:extLst>
          </p:cNvPr>
          <p:cNvSpPr txBox="1"/>
          <p:nvPr/>
        </p:nvSpPr>
        <p:spPr>
          <a:xfrm>
            <a:off x="390143" y="498474"/>
            <a:ext cx="9299714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Vergonha ou sobreinvestimento? Duas faces do mesmo mal-estar</a:t>
            </a:r>
          </a:p>
        </p:txBody>
      </p:sp>
      <p:pic>
        <p:nvPicPr>
          <p:cNvPr id="3" name="Picture 2" descr="3+ Thousand Two Sides Coin Royalty-Free Images, Stock Photos &amp; Pictures |  Shutterstock">
            <a:extLst>
              <a:ext uri="{FF2B5EF4-FFF2-40B4-BE49-F238E27FC236}">
                <a16:creationId xmlns:a16="http://schemas.microsoft.com/office/drawing/2014/main" id="{5BB3BA67-25C8-26FF-573A-DD55A80D586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44" b="13517"/>
          <a:stretch/>
        </p:blipFill>
        <p:spPr bwMode="auto">
          <a:xfrm>
            <a:off x="7215767" y="3095973"/>
            <a:ext cx="2749118" cy="1237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32645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a14="http://schemas.microsoft.com/office/drawing/2010/main" xmlns:p14="http://schemas.microsoft.com/office/powerpoint/2010/main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FFF84D-3E9A-82E8-7991-1B623A84DA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2,300+ Personal Training Cartoon Stock Illustrations, Royalty-Free Vector  Graphics &amp; Clip Art - iStock">
            <a:extLst>
              <a:ext uri="{FF2B5EF4-FFF2-40B4-BE49-F238E27FC236}">
                <a16:creationId xmlns:a16="http://schemas.microsoft.com/office/drawing/2014/main" id="{A257FEE1-2DF5-CD3B-DF45-8998AFE969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0619" y="1564314"/>
            <a:ext cx="3152920" cy="3152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C29D6067-2058-4E05-EED0-BFB4AA09E50A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692B4537-6972-C764-433B-86CCECDA8DEA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B6577BEA-436F-DED3-D111-4CE33F692E49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84C9BE08-B575-1318-9512-23AA06439A38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2BE7859E-C963-530D-6902-A53A23DF2DC7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EAB36D2A-B4EF-0431-193D-0395903B3029}"/>
              </a:ext>
            </a:extLst>
          </p:cNvPr>
          <p:cNvSpPr txBox="1"/>
          <p:nvPr/>
        </p:nvSpPr>
        <p:spPr>
          <a:xfrm>
            <a:off x="843620" y="802314"/>
            <a:ext cx="6733580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Tem contacto direto com estes jovens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US" sz="2400" dirty="0">
                <a:solidFill>
                  <a:srgbClr val="000000"/>
                </a:solidFill>
                <a:latin typeface="Coolvetica"/>
                <a:ea typeface="Microsoft YaHei"/>
              </a:rPr>
              <a:t>Muitas vezes constrói-se uma relação de confiança e de escuta com o cliente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São observadores privilegiados dos comportamentos e das mudanças, mesmo que precoces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Não se trata de procurar "doenças graves" (não é necessário um diagnóstico para intervir), mas de situações em que os cuidados aparentes com o corpo se tornam uma forma de esconder fragilidades mais profundas.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  <a:ea typeface="Microsoft YaHei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56763A7F-A498-DF3E-EAFC-D0F21E5AC4C6}"/>
              </a:ext>
            </a:extLst>
          </p:cNvPr>
          <p:cNvSpPr txBox="1"/>
          <p:nvPr/>
        </p:nvSpPr>
        <p:spPr>
          <a:xfrm>
            <a:off x="677880" y="161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Porquê tu?</a:t>
            </a:r>
          </a:p>
        </p:txBody>
      </p:sp>
    </p:spTree>
    <p:extLst>
      <p:ext uri="{BB962C8B-B14F-4D97-AF65-F5344CB8AC3E}">
        <p14:creationId xmlns:p14="http://schemas.microsoft.com/office/powerpoint/2010/main" val="31700113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a14="http://schemas.microsoft.com/office/drawing/2010/main" xmlns:p14="http://schemas.microsoft.com/office/powerpoint/2010/main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4F1B01-E885-A55D-E56B-6A63864566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Premium Vector | Cartoon employees getting ready for sprint race at start  line. Young office workers or clerks competing in running, business  competitors flat vector illustration. Competition, career, rivalry concept">
            <a:extLst>
              <a:ext uri="{FF2B5EF4-FFF2-40B4-BE49-F238E27FC236}">
                <a16:creationId xmlns:a16="http://schemas.microsoft.com/office/drawing/2014/main" id="{2D327264-CABB-3563-7D7A-6D17092D96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4426" y="1564314"/>
            <a:ext cx="3747454" cy="2268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1141693F-43A7-0DEC-3D12-EF87C28318A3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4F72A2A9-E9E1-B9AD-6B88-46BF8A078320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8F05FFFE-D649-96EB-A200-22ED8FFF9C9B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C7CD7AEF-120C-140B-D386-DB9F2B54E04F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6FFC9C29-C879-79B1-E243-DB25176B03F5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4D960F3B-B082-D906-8651-99D16E9342B1}"/>
              </a:ext>
            </a:extLst>
          </p:cNvPr>
          <p:cNvSpPr txBox="1"/>
          <p:nvPr/>
        </p:nvSpPr>
        <p:spPr>
          <a:xfrm>
            <a:off x="677880" y="1380714"/>
            <a:ext cx="5372369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Comparações contínuas entre organismos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Concorrência nos resultados estéticos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Os influenciadores como medida ideal</a:t>
            </a: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000E606E-0E5F-6AD6-BA54-8E11EA69A785}"/>
              </a:ext>
            </a:extLst>
          </p:cNvPr>
          <p:cNvSpPr txBox="1"/>
          <p:nvPr/>
        </p:nvSpPr>
        <p:spPr>
          <a:xfrm>
            <a:off x="609598" y="497514"/>
            <a:ext cx="8212283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Sempre a competir com os outros (e consigo próprios)</a:t>
            </a:r>
          </a:p>
        </p:txBody>
      </p:sp>
    </p:spTree>
    <p:extLst>
      <p:ext uri="{BB962C8B-B14F-4D97-AF65-F5344CB8AC3E}">
        <p14:creationId xmlns:p14="http://schemas.microsoft.com/office/powerpoint/2010/main" val="13512489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a14="http://schemas.microsoft.com/office/drawing/2010/main" xmlns:p14="http://schemas.microsoft.com/office/powerpoint/2010/main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9C3D5D-7355-1433-A082-0A862FD76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00BCCEA4-160E-87EA-96CA-0D3F05943BBA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51741F14-9920-13A3-CE3F-C0197A0FAFCA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61D55289-5B94-364E-1076-0755A3537374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90B5F29E-5798-1CAF-0B27-9219DD7161A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951FDFEE-DD1C-5C93-C970-B4B9858205BC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285F6406-555A-5A40-C61B-4387DC650C3B}"/>
              </a:ext>
            </a:extLst>
          </p:cNvPr>
          <p:cNvSpPr txBox="1"/>
          <p:nvPr/>
        </p:nvSpPr>
        <p:spPr>
          <a:xfrm>
            <a:off x="274320" y="1086957"/>
            <a:ext cx="6698699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Dias bons/maus com base no número da escala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Reatividade emocional a comentários ("Perdeste peso!", "Estás maior")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Culpa pós-comida ou gratificação de treino intenso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05577C06-29A2-56C6-F5E1-2A3B60FCC435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Oscilações emocionais relacionadas com o corpo</a:t>
            </a:r>
          </a:p>
        </p:txBody>
      </p:sp>
      <p:pic>
        <p:nvPicPr>
          <p:cNvPr id="3" name="Picture 2" descr="Choosing mood of day concept. Young female cartoon character standing with  various emotions masks choosing right for moment vector illustration  13772004 Vector Art at Vecteezy">
            <a:extLst>
              <a:ext uri="{FF2B5EF4-FFF2-40B4-BE49-F238E27FC236}">
                <a16:creationId xmlns:a16="http://schemas.microsoft.com/office/drawing/2014/main" id="{6D7B868D-3AAD-E2EF-BB7C-8557E11C4C7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43" t="5542" r="17794" b="3039"/>
          <a:stretch/>
        </p:blipFill>
        <p:spPr bwMode="auto">
          <a:xfrm>
            <a:off x="6840398" y="1361376"/>
            <a:ext cx="2965907" cy="2830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27517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a14="http://schemas.microsoft.com/office/drawing/2010/main" xmlns:p14="http://schemas.microsoft.com/office/powerpoint/2010/main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CEE912-008D-BDDD-72DA-9AACB3723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560+ Dieting Weight Scale Cartoon Women Stock Illustrations, Royalty-Free  Vector Graphics &amp; Clip Art - iStock">
            <a:extLst>
              <a:ext uri="{FF2B5EF4-FFF2-40B4-BE49-F238E27FC236}">
                <a16:creationId xmlns:a16="http://schemas.microsoft.com/office/drawing/2014/main" id="{D0AB8195-F3A3-1E19-001A-9847A50B38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9640" y="1892361"/>
            <a:ext cx="4094741" cy="3010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3AAD06A2-D021-F8D0-5D24-FFACE42DE8E9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A945C802-349A-BA38-3946-A873B113743B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51AE70D0-1B0F-4BFA-DD93-6C62E32CEA17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D577287-2039-4835-D861-8118CAD26D87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62B8B507-F5B6-61B5-44FA-9976FA83A24E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5E1E58B8-4CF6-38BD-D6D6-C024AFFF6615}"/>
              </a:ext>
            </a:extLst>
          </p:cNvPr>
          <p:cNvSpPr txBox="1"/>
          <p:nvPr/>
        </p:nvSpPr>
        <p:spPr>
          <a:xfrm>
            <a:off x="856980" y="1086957"/>
            <a:ext cx="6711262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Alguns desistem: evitam a formação, envergonham-se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Outros aumentam: excesso de treino, isolamento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Mudanças súbitas no comportamento desportivo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905FFAEF-C86F-3BC7-C495-E5FBC818F8B1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Abandono ou envolvimento excessivo</a:t>
            </a:r>
          </a:p>
        </p:txBody>
      </p:sp>
    </p:spTree>
    <p:extLst>
      <p:ext uri="{BB962C8B-B14F-4D97-AF65-F5344CB8AC3E}">
        <p14:creationId xmlns:p14="http://schemas.microsoft.com/office/powerpoint/2010/main" val="3181568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a14="http://schemas.microsoft.com/office/drawing/2010/main" xmlns:p14="http://schemas.microsoft.com/office/powerpoint/2010/main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9F7120-279E-5BA8-CBE7-2117B54E74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stamp warning with red text on white - New Media Solutions">
            <a:extLst>
              <a:ext uri="{FF2B5EF4-FFF2-40B4-BE49-F238E27FC236}">
                <a16:creationId xmlns:a16="http://schemas.microsoft.com/office/drawing/2014/main" id="{2FF75153-45EB-9B03-941C-B2EF57C9E8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8559" y="1231076"/>
            <a:ext cx="4034127" cy="2514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A5B86517-097D-9A6D-6356-7B1504047D97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A7124F03-E1E3-861C-7FCC-3DD505B91984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9A4E28B7-44FA-5856-24EA-22D879D94457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D7C173C2-B5B4-D20D-1477-39E93DF75508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7E037AC9-E888-D34F-D4F7-72600D68D596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6299B747-48D2-0B6F-BE17-DCAC5D6D9FB9}"/>
              </a:ext>
            </a:extLst>
          </p:cNvPr>
          <p:cNvSpPr txBox="1"/>
          <p:nvPr/>
        </p:nvSpPr>
        <p:spPr>
          <a:xfrm>
            <a:off x="856980" y="1086957"/>
            <a:ext cx="6711262" cy="235243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Controlo rígido da alimentação e do corpo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Emoções negativas relacionadas com a aparência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O exercício físico é visto como uma obrigação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Perda da espontaneidade e da vida social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Comparação e julgamento constantes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018A8AD8-D3C1-4C57-8AC4-2D26D3613D47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Em poucas palavras: Sinais que devem ser aproveitados</a:t>
            </a:r>
          </a:p>
        </p:txBody>
      </p:sp>
    </p:spTree>
    <p:extLst>
      <p:ext uri="{BB962C8B-B14F-4D97-AF65-F5344CB8AC3E}">
        <p14:creationId xmlns:p14="http://schemas.microsoft.com/office/powerpoint/2010/main" val="33584754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a14="http://schemas.microsoft.com/office/drawing/2010/main" xmlns:p14="http://schemas.microsoft.com/office/powerpoint/2010/main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57C0D6-D0A7-3E9A-0D32-68D972DE4E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The Connection Between Physical and Mental Health: Why Integrated Care  Matters">
            <a:extLst>
              <a:ext uri="{FF2B5EF4-FFF2-40B4-BE49-F238E27FC236}">
                <a16:creationId xmlns:a16="http://schemas.microsoft.com/office/drawing/2014/main" id="{FC4407AD-FD68-AB89-41D1-780ECE0560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880" y="-497514"/>
            <a:ext cx="9072562" cy="56705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7B033308-A94C-274B-3E9B-46582543EBDE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9CE86E38-FA69-A62E-C484-5D6F0D80D6DD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3F42B4C9-373C-4005-399D-00CC9D0D71A4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E441E37B-6F5E-862B-FBC9-3BE4EC79BD38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BEE362E8-A740-F759-A11C-46F645626C86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0E04780B-2399-E7BC-6B53-4B107513FE98}"/>
              </a:ext>
            </a:extLst>
          </p:cNvPr>
          <p:cNvSpPr txBox="1"/>
          <p:nvPr/>
        </p:nvSpPr>
        <p:spPr>
          <a:xfrm>
            <a:off x="893347" y="1564314"/>
            <a:ext cx="7568513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Relação contínua e sem juízos de valor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Acesso privilegiado à dinâmica quotidiana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Possibilidade de captar sinais precoces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Não substitui o médico, mas pode ser uma ponte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CB1D232D-D2D5-B53D-14BA-E1AE2C177FA9}"/>
              </a:ext>
            </a:extLst>
          </p:cNvPr>
          <p:cNvSpPr txBox="1"/>
          <p:nvPr/>
        </p:nvSpPr>
        <p:spPr>
          <a:xfrm>
            <a:off x="1139040" y="448051"/>
            <a:ext cx="7322821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O papel do </a:t>
            </a:r>
            <a:r>
              <a:rPr lang="en-US" sz="2800" b="0" u="none" strike="noStrike" dirty="0" err="1">
                <a:solidFill>
                  <a:srgbClr val="E98E24"/>
                </a:solidFill>
                <a:uFillTx/>
                <a:latin typeface="Coolvetica"/>
              </a:rPr>
              <a:t>profissional </a:t>
            </a:r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de atividade física: Treinador ou observador privilegiado?</a:t>
            </a:r>
          </a:p>
        </p:txBody>
      </p:sp>
    </p:spTree>
    <p:extLst>
      <p:ext uri="{BB962C8B-B14F-4D97-AF65-F5344CB8AC3E}">
        <p14:creationId xmlns:p14="http://schemas.microsoft.com/office/powerpoint/2010/main" val="4192819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a14="http://schemas.microsoft.com/office/drawing/2010/main" xmlns:p14="http://schemas.microsoft.com/office/powerpoint/2010/main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228317-F908-5DAF-4C8F-B7B3ED17E7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97D6BF9E-8E0B-2B6A-E41E-0AD5387D977A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2FA83C99-F539-BC7F-D813-2238933C8A81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9B026F7B-AC0F-1FE4-0EEA-6120149467AB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0C913DA3-C53F-8878-FF96-EEE7B7464B27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FD17723B-8681-1A78-2DA9-69B64570177B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1F38CDBF-7DA0-E402-A426-D0C35A1F5130}"/>
              </a:ext>
            </a:extLst>
          </p:cNvPr>
          <p:cNvSpPr txBox="1"/>
          <p:nvPr/>
        </p:nvSpPr>
        <p:spPr>
          <a:xfrm>
            <a:off x="856980" y="1086956"/>
            <a:ext cx="6711262" cy="2516011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Rigidez ou evitamento de exercícios específicos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Obsessão pelos resultados estéticos e pela duração do exercício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Frases como: "Não quero ser grande", "Tenho de me definir"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Reacções emocionais fortes a pequenas alterações físicas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BF9D1329-190B-BF65-5E11-C3C4C3A3DB03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Comportamentos a observar</a:t>
            </a:r>
          </a:p>
        </p:txBody>
      </p:sp>
      <p:pic>
        <p:nvPicPr>
          <p:cNvPr id="10242" name="Picture 2" descr="Cartoon notepad and ped open sketchbook or diary Vector Image">
            <a:extLst>
              <a:ext uri="{FF2B5EF4-FFF2-40B4-BE49-F238E27FC236}">
                <a16:creationId xmlns:a16="http://schemas.microsoft.com/office/drawing/2014/main" id="{96304B91-1EA8-7740-1640-667EC0D1CB2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18" t="9528" r="11361" b="16706"/>
          <a:stretch/>
        </p:blipFill>
        <p:spPr bwMode="auto">
          <a:xfrm>
            <a:off x="7846353" y="2523987"/>
            <a:ext cx="1885527" cy="1915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Magnifying Glass Cartoon Images - Free Download on Freepik">
            <a:extLst>
              <a:ext uri="{FF2B5EF4-FFF2-40B4-BE49-F238E27FC236}">
                <a16:creationId xmlns:a16="http://schemas.microsoft.com/office/drawing/2014/main" id="{05DAA4C1-A5BA-1272-8C0D-0EA3C0175D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0438" y="246038"/>
            <a:ext cx="1917123" cy="191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00688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a14="http://schemas.microsoft.com/office/drawing/2010/main" xmlns:p14="http://schemas.microsoft.com/office/powerpoint/2010/main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888A01-6B79-9BD7-276A-0D15A4599B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DBC68E0E-7852-03EE-2980-CC0A9073CEC0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A7C1BBDB-E6EE-A354-91E5-73FC35A1B197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01F75937-F2A6-54F7-21B5-D3468BC9C1AF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3CBA2E3C-AFD8-C488-FEC0-91B2E099A95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3E15F85D-494D-FB3A-112D-ECBE1F4EDA47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83E6CC96-6C5A-4277-23BD-CE010A24B997}"/>
              </a:ext>
            </a:extLst>
          </p:cNvPr>
          <p:cNvSpPr txBox="1"/>
          <p:nvPr/>
        </p:nvSpPr>
        <p:spPr>
          <a:xfrm>
            <a:off x="856980" y="1086956"/>
            <a:ext cx="4544937" cy="3789843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>
              <a:spcAft>
                <a:spcPts val="1200"/>
              </a:spcAft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Comida: amiga ou inimiga?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Pausas para almoço ignoradas ou extremamente controladas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Dietas </a:t>
            </a:r>
            <a:r>
              <a:rPr lang="en-US" sz="2000" dirty="0">
                <a:solidFill>
                  <a:srgbClr val="000000"/>
                </a:solidFill>
                <a:latin typeface="Coolvetica"/>
                <a:ea typeface="Microsoft YaHei"/>
              </a:rPr>
              <a:t>"</a:t>
            </a: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auto-geridas</a:t>
            </a:r>
            <a:r>
              <a:rPr lang="en-US" sz="2000" dirty="0">
                <a:solidFill>
                  <a:srgbClr val="000000"/>
                </a:solidFill>
                <a:latin typeface="Coolvetica"/>
                <a:ea typeface="Microsoft YaHei"/>
              </a:rPr>
              <a:t>" </a:t>
            </a: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 restritivas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Obsessão pelas calorias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Comentários culpados sobre comida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Recusa de comer em grupo ou após o treino</a:t>
            </a:r>
            <a:endParaRPr lang="en-US" sz="20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235208E2-3187-2E7F-0953-E62A762F7523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Verificar o comportamento alimentar</a:t>
            </a:r>
          </a:p>
        </p:txBody>
      </p:sp>
      <p:pic>
        <p:nvPicPr>
          <p:cNvPr id="11267" name="Picture 3" descr="Empty Plate Images – Browse 814,034 Stock Photos, Vectors, and Video |  Adobe Stock">
            <a:extLst>
              <a:ext uri="{FF2B5EF4-FFF2-40B4-BE49-F238E27FC236}">
                <a16:creationId xmlns:a16="http://schemas.microsoft.com/office/drawing/2014/main" id="{9DA4BF87-13D1-2900-2B63-3B294D7E9C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3193" y="1123904"/>
            <a:ext cx="3828617" cy="2552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46957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a14="http://schemas.microsoft.com/office/drawing/2010/main" xmlns:p14="http://schemas.microsoft.com/office/powerpoint/2010/main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40B0B5-1513-47CA-5911-5CC572219B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0496DD79-D0A5-3CE6-9733-279C39362E56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01C3E598-7BF6-C551-B683-C47051221DC2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933D3ADE-C906-13AE-2F68-28B03B7A8149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B6A092A1-4ADA-E031-8678-84F0E1917057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89EDD259-2BF2-E208-9C06-4FC6AD33F99F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F90B2497-9B43-EAC2-9C50-0123D72149FD}"/>
              </a:ext>
            </a:extLst>
          </p:cNvPr>
          <p:cNvSpPr txBox="1"/>
          <p:nvPr/>
        </p:nvSpPr>
        <p:spPr>
          <a:xfrm>
            <a:off x="856980" y="1086956"/>
            <a:ext cx="6711262" cy="2516011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Obsessão por selfies e pelo físico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Contas "Fitness" com mensagens radicais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Emergência do "antes e depois"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Linguagem tóxica sob o disfarce de motivação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pic>
        <p:nvPicPr>
          <p:cNvPr id="12290" name="Picture 2" descr="Instagram parental controls guide | Internet Matters">
            <a:extLst>
              <a:ext uri="{FF2B5EF4-FFF2-40B4-BE49-F238E27FC236}">
                <a16:creationId xmlns:a16="http://schemas.microsoft.com/office/drawing/2014/main" id="{940421F1-4584-E27C-EF18-3D0AD87AC7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26" t="25871" r="37277" b="26746"/>
          <a:stretch/>
        </p:blipFill>
        <p:spPr bwMode="auto">
          <a:xfrm>
            <a:off x="7034295" y="1189620"/>
            <a:ext cx="1132191" cy="1121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Facebook - Free download and install on Windows | Microsoft Store">
            <a:extLst>
              <a:ext uri="{FF2B5EF4-FFF2-40B4-BE49-F238E27FC236}">
                <a16:creationId xmlns:a16="http://schemas.microsoft.com/office/drawing/2014/main" id="{86786696-223F-9CB4-6327-979BE84B55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4732" y="2769460"/>
            <a:ext cx="1008482" cy="1008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The Evolution of the TikTok Logo: Its History and Its Design (2024) -  Shopify">
            <a:extLst>
              <a:ext uri="{FF2B5EF4-FFF2-40B4-BE49-F238E27FC236}">
                <a16:creationId xmlns:a16="http://schemas.microsoft.com/office/drawing/2014/main" id="{122E64C3-6DBC-A60E-38B7-C254F77692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89" r="28114"/>
          <a:stretch/>
        </p:blipFill>
        <p:spPr bwMode="auto">
          <a:xfrm>
            <a:off x="6827018" y="2841529"/>
            <a:ext cx="1101854" cy="1351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Twitter is being rebranded as X | The Verge">
            <a:extLst>
              <a:ext uri="{FF2B5EF4-FFF2-40B4-BE49-F238E27FC236}">
                <a16:creationId xmlns:a16="http://schemas.microsoft.com/office/drawing/2014/main" id="{5CF5DBB7-17C8-E23A-1A75-67C9085E0B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6454" y="3612200"/>
            <a:ext cx="1101855" cy="1101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8" name="Picture 10" descr="Snapchat down or not working? Current problems and status | Downdetector">
            <a:extLst>
              <a:ext uri="{FF2B5EF4-FFF2-40B4-BE49-F238E27FC236}">
                <a16:creationId xmlns:a16="http://schemas.microsoft.com/office/drawing/2014/main" id="{E681DF09-DB92-FC26-F57F-85D47ACAB0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5495" y="172558"/>
            <a:ext cx="1086956" cy="1086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uadroTexto 22">
            <a:extLst>
              <a:ext uri="{FF2B5EF4-FFF2-40B4-BE49-F238E27FC236}">
                <a16:creationId xmlns:a16="http://schemas.microsoft.com/office/drawing/2014/main" id="{943109FE-B23B-0FB1-0CA8-0BBBC0585167}"/>
              </a:ext>
            </a:extLst>
          </p:cNvPr>
          <p:cNvSpPr txBox="1">
            <a:spLocks/>
          </p:cNvSpPr>
          <p:nvPr/>
        </p:nvSpPr>
        <p:spPr>
          <a:xfrm>
            <a:off x="624507" y="497514"/>
            <a:ext cx="6363420" cy="2931086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O que procurar nas redes sociais</a:t>
            </a:r>
          </a:p>
        </p:txBody>
      </p:sp>
    </p:spTree>
    <p:extLst>
      <p:ext uri="{BB962C8B-B14F-4D97-AF65-F5344CB8AC3E}">
        <p14:creationId xmlns:p14="http://schemas.microsoft.com/office/powerpoint/2010/main" val="35278214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a14="http://schemas.microsoft.com/office/drawing/2010/main" xmlns:p14="http://schemas.microsoft.com/office/powerpoint/2010/main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1BFF67-D482-CB01-4C18-D33CFE3712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7AB22352-9169-FBA0-C88D-99E4757E6F60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B53D21DD-2BF7-9EDB-28C8-0C76FAED6A04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E8FA1181-4EC7-3812-164A-FDBE89481283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1714F945-F491-EE23-EA69-869454DD92E6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822CCBDE-5DFF-7ECD-B67D-6CA978E960C4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6EC8E556-BA6B-E1F8-466B-774805698598}"/>
              </a:ext>
            </a:extLst>
          </p:cNvPr>
          <p:cNvSpPr txBox="1"/>
          <p:nvPr/>
        </p:nvSpPr>
        <p:spPr>
          <a:xfrm>
            <a:off x="856980" y="1086957"/>
            <a:ext cx="6711262" cy="2412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Irritabilidade, perfeccionismo, autocrítica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Alterações da autoestima relacionadas com o corpo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Dificuldade em gerir a frustração ou os lapsos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Sentimento de "não ser digno" se não melhorar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136D078A-3BCB-DD6C-9102-78700CEA4277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Sinais de alerta psicológicos</a:t>
            </a:r>
          </a:p>
        </p:txBody>
      </p:sp>
      <p:pic>
        <p:nvPicPr>
          <p:cNvPr id="13314" name="Picture 2" descr="How are Mental and Physical Health Related">
            <a:extLst>
              <a:ext uri="{FF2B5EF4-FFF2-40B4-BE49-F238E27FC236}">
                <a16:creationId xmlns:a16="http://schemas.microsoft.com/office/drawing/2014/main" id="{C00B827B-BF11-710E-D4E9-1891AA6020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8690" y="349060"/>
            <a:ext cx="2591200" cy="1724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03757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a14="http://schemas.microsoft.com/office/drawing/2010/main" xmlns:p14="http://schemas.microsoft.com/office/powerpoint/2010/main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ED48C0-18BD-1982-E9AB-66DE0F8D7B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0AF4B234-AEC7-6BF1-7A91-4D65BC2653FE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F90F1F75-ABD0-321A-47C2-CDE323841677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AFB90D6C-08E1-F642-1692-A6CACA11C3CD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8559564A-D6DE-C086-D0A0-40F9A3507C63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11316DD9-43B6-321C-5E4E-40761E093E3E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10E5CEAF-329B-8236-E627-587D8D0277DE}"/>
              </a:ext>
            </a:extLst>
          </p:cNvPr>
          <p:cNvSpPr txBox="1"/>
          <p:nvPr/>
        </p:nvSpPr>
        <p:spPr>
          <a:xfrm>
            <a:off x="1858290" y="2149669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algn="ctr"/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Abordagem de um jovem com uma perturbação de BI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8269EEEE-DD07-9340-8DC0-F58E068C8A46}"/>
              </a:ext>
            </a:extLst>
          </p:cNvPr>
          <p:cNvSpPr txBox="1"/>
          <p:nvPr/>
        </p:nvSpPr>
        <p:spPr>
          <a:xfrm>
            <a:off x="953233" y="7686279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Criar confiança e uma comunicação aberta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latin typeface="Coolvetica"/>
                <a:ea typeface="Microsoft YaHei"/>
              </a:rPr>
              <a:t>Evitar a culpa e a crítica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Educar sem pressionar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latin typeface="Coolvetica"/>
                <a:ea typeface="Microsoft YaHei"/>
              </a:rPr>
              <a:t>Incentivar a ajuda profissional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Envolvimento da </a:t>
            </a:r>
            <a:r>
              <a:rPr lang="en-US" sz="2400" dirty="0">
                <a:latin typeface="Coolvetica"/>
                <a:ea typeface="Microsoft YaHei"/>
              </a:rPr>
              <a:t>família e das redes de apoio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Promover uma relação saudável com a alimentação e o exercício físico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Desafiar </a:t>
            </a:r>
            <a:r>
              <a:rPr lang="en-US" sz="2400" dirty="0">
                <a:latin typeface="Coolvetica"/>
                <a:ea typeface="Microsoft YaHei"/>
              </a:rPr>
              <a:t>as influências irrealistas da sociedade e dos media</a:t>
            </a:r>
            <a:endParaRPr lang="en-US" sz="2400" b="0" u="none" strike="noStrike" dirty="0">
              <a:uFillTx/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12425727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p14="http://schemas.microsoft.com/office/powerpoint/2010/main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50DF9A56-42A0-C36F-2B65-E0D31CB0B2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Young woman exercising cartoon Royalty Free Vector Image">
            <a:extLst>
              <a:ext uri="{FF2B5EF4-FFF2-40B4-BE49-F238E27FC236}">
                <a16:creationId xmlns:a16="http://schemas.microsoft.com/office/drawing/2014/main" id="{BF011039-B8F8-74A2-FD6C-C6E6E3A9B2C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60" t="2625" b="10185"/>
          <a:stretch/>
        </p:blipFill>
        <p:spPr bwMode="auto">
          <a:xfrm>
            <a:off x="7368669" y="954714"/>
            <a:ext cx="2274755" cy="3376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5F11E5CB-20F5-2989-17A7-D0B501BEC8C4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7752A541-9943-984E-C4CB-B130BCB20341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4D70A72F-C380-1541-7C0B-274216277EFE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2F22985F-DD9E-997F-D39E-DA65EBC98215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221863DC-D18C-84C5-7248-1BE6A5EA3231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0B52D588-F5EB-A041-F674-E5163AE5A1EB}"/>
              </a:ext>
            </a:extLst>
          </p:cNvPr>
          <p:cNvSpPr txBox="1"/>
          <p:nvPr/>
        </p:nvSpPr>
        <p:spPr>
          <a:xfrm>
            <a:off x="856980" y="1536289"/>
            <a:ext cx="6711262" cy="2756713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Obsessão pela boa forma física ≠ bem-estar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O treino e a dieta podem ser utilizados como controlo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Os sinais de alerta nem sempre são visíveis</a:t>
            </a: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04D87208-B478-5524-9CFE-F3BCCEEE3E82}"/>
              </a:ext>
            </a:extLst>
          </p:cNvPr>
          <p:cNvSpPr txBox="1"/>
          <p:nvPr/>
        </p:nvSpPr>
        <p:spPr>
          <a:xfrm>
            <a:off x="609599" y="497514"/>
            <a:ext cx="7896448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Não se trata apenas de "estétic</a:t>
            </a:r>
            <a:r>
              <a:rPr lang="en-US" sz="2800" dirty="0">
                <a:solidFill>
                  <a:srgbClr val="E98E24"/>
                </a:solidFill>
                <a:latin typeface="Coolvetica"/>
              </a:rPr>
              <a:t>a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36898453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a14="http://schemas.microsoft.com/office/drawing/2010/main" xmlns:p14="http://schemas.microsoft.com/office/powerpoint/2010/main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5E21BB-0A16-620A-F6B7-53F0B1965F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A47C8FA4-CE89-18F6-AC5F-3B443B112610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487686A7-1FAC-F283-8369-E914475E477E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56C83AA0-204A-FBBF-5D8E-6A845892A75A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48B7BD35-3373-F54F-A60A-B671447B1FE0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8CAA92A8-FEE8-119C-1DDD-17EAD0C9AC74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EF71BBC4-1AE5-5833-6410-21624D1C3CBE}"/>
              </a:ext>
            </a:extLst>
          </p:cNvPr>
          <p:cNvSpPr txBox="1"/>
          <p:nvPr/>
        </p:nvSpPr>
        <p:spPr>
          <a:xfrm>
            <a:off x="1858290" y="2149669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algn="ctr"/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Abordagem de um jovem com uma perturbação de BI</a:t>
            </a:r>
          </a:p>
        </p:txBody>
      </p:sp>
      <p:pic>
        <p:nvPicPr>
          <p:cNvPr id="3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904E2A50-2F01-D9E6-18D6-081E1BDAE3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9951" y="231325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uadroTexto 23">
            <a:extLst>
              <a:ext uri="{FF2B5EF4-FFF2-40B4-BE49-F238E27FC236}">
                <a16:creationId xmlns:a16="http://schemas.microsoft.com/office/drawing/2014/main" id="{4083D4CA-4CC5-8663-F5B1-0F7E3F278730}"/>
              </a:ext>
            </a:extLst>
          </p:cNvPr>
          <p:cNvSpPr txBox="1"/>
          <p:nvPr/>
        </p:nvSpPr>
        <p:spPr>
          <a:xfrm>
            <a:off x="953233" y="7686279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Criar confiança e uma comunicação aberta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latin typeface="Coolvetica"/>
                <a:ea typeface="Microsoft YaHei"/>
              </a:rPr>
              <a:t>Evitar a culpa e a crítica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Educar sem pressionar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latin typeface="Coolvetica"/>
                <a:ea typeface="Microsoft YaHei"/>
              </a:rPr>
              <a:t>Incentivar a ajuda profissional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Envolvimento da </a:t>
            </a:r>
            <a:r>
              <a:rPr lang="en-US" sz="2400" dirty="0">
                <a:latin typeface="Coolvetica"/>
                <a:ea typeface="Microsoft YaHei"/>
              </a:rPr>
              <a:t>família e das redes de apoio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Promover uma relação saudável com a alimentação e o exercício físico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Desafiar </a:t>
            </a:r>
            <a:r>
              <a:rPr lang="en-US" sz="2400" dirty="0">
                <a:latin typeface="Coolvetica"/>
                <a:ea typeface="Microsoft YaHei"/>
              </a:rPr>
              <a:t>as influências irrealistas da sociedade e dos media</a:t>
            </a:r>
            <a:endParaRPr lang="en-US" sz="2400" b="0" u="none" strike="noStrike" dirty="0">
              <a:uFillTx/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39303963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a14="http://schemas.microsoft.com/office/drawing/2010/main" xmlns:p14="http://schemas.microsoft.com/office/powerpoint/2010/main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F0813F-CAE4-F9A3-C10D-2ECDB21810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5621CD33-1647-5FCD-F396-889553D458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BE6C84FF-7EFC-2BDF-6918-AE618104F10C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6EF06C99-892B-ADF9-5F6A-D17077DBF4D6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65D7754A-9505-0198-B484-B9379FA0133E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A4DD7FA5-B4BE-4F0E-3EFA-EEC1220638E7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B0B3AD01-66B0-1822-7B45-851C4293FE37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A66F25A3-F36B-6BDA-D083-4DC6AC6122CB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Criar confiança e uma comunicação aberta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latin typeface="Coolvetica"/>
                <a:ea typeface="Microsoft YaHei"/>
              </a:rPr>
              <a:t>Evitar a culpa e a crítica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Educar sem pressionar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Envolvimento da </a:t>
            </a:r>
            <a:r>
              <a:rPr lang="en-US" sz="2400" dirty="0">
                <a:latin typeface="Coolvetica"/>
                <a:ea typeface="Microsoft YaHei"/>
              </a:rPr>
              <a:t>família e das redes de apoio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latin typeface="Coolvetica"/>
                <a:ea typeface="Microsoft YaHei"/>
              </a:rPr>
              <a:t>Incentivar a ajuda profissional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Promover uma relação saudável com a alimentação e o exercício físico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Desafiar </a:t>
            </a:r>
            <a:r>
              <a:rPr lang="en-US" sz="2400" dirty="0">
                <a:latin typeface="Coolvetica"/>
                <a:ea typeface="Microsoft YaHei"/>
              </a:rPr>
              <a:t>as influências irrealistas da sociedade e dos media</a:t>
            </a:r>
            <a:endParaRPr lang="en-US" sz="2400" b="0" u="none" strike="noStrike" dirty="0"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332DE979-C67D-3B43-5C58-BA4A98D3F7A4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Abordagem de um jovem com uma perturbação de BI</a:t>
            </a:r>
          </a:p>
        </p:txBody>
      </p:sp>
    </p:spTree>
    <p:extLst>
      <p:ext uri="{BB962C8B-B14F-4D97-AF65-F5344CB8AC3E}">
        <p14:creationId xmlns:p14="http://schemas.microsoft.com/office/powerpoint/2010/main" val="31021089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a14="http://schemas.microsoft.com/office/drawing/2010/main" xmlns:p14="http://schemas.microsoft.com/office/powerpoint/2010/main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0D3333-9432-3E4F-C7AC-B8E219E3AE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CAE1F8B9-3CB9-57BE-5245-E7CF14EFFF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1E491EE6-1C19-861F-DFD8-6FEE7C03AB5A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CC25F51F-8CDB-0B3D-E1E1-CE84CD907E0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9DDA060F-A606-4097-38C9-8842D6D0FEBA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4E2E6F5A-FA3E-359A-F8BF-89054C1E825B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B2825366-23B8-2942-884E-FD9DC5F560D8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58F2278A-6241-0F3A-CDE0-D217207ABFBA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Criar confiança e uma comunicação aberta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Evitar a culpa e a crítica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Educar sem pressionar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Incentivar a ajuda profissional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Envolvimento da 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família e das redes de apoio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Promover uma relação saudável com a alimentação e o exercício físico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Desafiar 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as influências irrealistas da sociedade e dos media</a:t>
            </a:r>
            <a:endParaRPr lang="en-US" sz="2400" b="0" u="none" strike="noStrike" dirty="0">
              <a:solidFill>
                <a:schemeClr val="bg1">
                  <a:lumMod val="95000"/>
                </a:schemeClr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F3353110-FF55-2C3F-B17C-26DF8D7C362F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Abordagem de um jovem com uma perturbação de BI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68636A87-76F0-B544-E916-FFA720E75991}"/>
              </a:ext>
            </a:extLst>
          </p:cNvPr>
          <p:cNvSpPr txBox="1"/>
          <p:nvPr/>
        </p:nvSpPr>
        <p:spPr>
          <a:xfrm>
            <a:off x="-5417072" y="1718288"/>
            <a:ext cx="518160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Estabelecer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um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ambiente sem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juízos de valor e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empático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Escuta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ativa: validar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as emoções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as dificuldades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Utilizar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perguntas abertas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evitar o confronto direto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Incentivar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auto-expressão através de diários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 saídas criativas</a:t>
            </a:r>
          </a:p>
        </p:txBody>
      </p:sp>
    </p:spTree>
    <p:extLst>
      <p:ext uri="{BB962C8B-B14F-4D97-AF65-F5344CB8AC3E}">
        <p14:creationId xmlns:p14="http://schemas.microsoft.com/office/powerpoint/2010/main" val="3971255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a14="http://schemas.microsoft.com/office/drawing/2010/main" xmlns:p14="http://schemas.microsoft.com/office/powerpoint/2010/main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91DE0D-5A59-4774-D013-158FC18EA0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D89088A1-8F9C-13AD-AA26-F505115763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0EE6BEB9-ADD6-46FF-4B9D-B6AF5DD7786F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806BC481-C023-5ACF-6DB3-0D5B22F34BA3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27DA84F1-0387-BFAA-44AD-DE67971442F6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F3718459-85A4-6BE9-809C-3A56F41E7A49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5359C091-8403-AFD3-37B2-2D964D07ACA6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380A6099-9997-9217-DAC5-3089F5BBE2E9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Criar confiança e uma comunicação aberta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Evitar a culpa e a crítica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Educar sem pressionar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Incentivar a ajuda profissional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Envolvimento da </a:t>
            </a: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família e das redes de apoio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Promover uma relação saudável com a alimentação e o exercício físico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Desafiar </a:t>
            </a: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as influências irrealistas da sociedade e dos media</a:t>
            </a:r>
            <a:endParaRPr lang="en-US" sz="2400" b="0" u="none" strike="noStrike" dirty="0">
              <a:solidFill>
                <a:schemeClr val="bg1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1BDDDEED-70A8-FF5B-1F02-BD0C796C5A13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Abordagem de um jovem com uma perturbação de BI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86988CBE-8CC3-2790-2C6D-36FA5553572D}"/>
              </a:ext>
            </a:extLst>
          </p:cNvPr>
          <p:cNvSpPr txBox="1"/>
          <p:nvPr/>
        </p:nvSpPr>
        <p:spPr>
          <a:xfrm>
            <a:off x="856980" y="1654913"/>
            <a:ext cx="518160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Estabelecer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um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ambiente sem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juízos de valor e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empático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Escuta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ativa: validar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as emoções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as dificuldades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Utilizar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perguntas abertas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evitar o confronto direto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Incentivar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auto-expressão através de diários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 saídas criativas</a:t>
            </a:r>
          </a:p>
        </p:txBody>
      </p:sp>
    </p:spTree>
    <p:extLst>
      <p:ext uri="{BB962C8B-B14F-4D97-AF65-F5344CB8AC3E}">
        <p14:creationId xmlns:p14="http://schemas.microsoft.com/office/powerpoint/2010/main" val="21432935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a14="http://schemas.microsoft.com/office/drawing/2010/main" xmlns:p14="http://schemas.microsoft.com/office/powerpoint/2010/main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AF582D-C9CD-041F-A5ED-66DF934321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EC377406-4AA0-8666-62C1-D44105AC7FEE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B2B48323-621A-AAF3-59F4-88430BEA1C4C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5677F8EC-7F23-6B9B-B53F-A6F62388015C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4C093BCD-CD2D-6BCF-B1DA-E1535D21BDE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0CFD84C5-5F1D-1CCD-ECFC-1871A105A44E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4CAABAB1-A93A-D119-74F5-014673D739D3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Criar confiança e uma comunicação aberta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latin typeface="Coolvetica"/>
                <a:ea typeface="Microsoft YaHei"/>
              </a:rPr>
              <a:t>Evitar a culpa e a crítica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Educar sem pressionar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Incentivar a ajuda profissional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Envolvimento da 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família e das redes de apoio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Promover uma relação saudável com a alimentação e o exercício físico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Desafiar 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as influências irrealistas da sociedade e dos media</a:t>
            </a:r>
            <a:endParaRPr lang="en-US" sz="2400" b="0" u="none" strike="noStrike" dirty="0">
              <a:solidFill>
                <a:schemeClr val="bg1">
                  <a:lumMod val="95000"/>
                </a:schemeClr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247D2D8E-70C4-CC58-2EF2-864A51B0CE14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Abordagem de um jovem com uma perturbação de BI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3F46D77B-2686-4F5D-CC2A-1D752FF117C8}"/>
              </a:ext>
            </a:extLst>
          </p:cNvPr>
          <p:cNvSpPr txBox="1"/>
          <p:nvPr/>
        </p:nvSpPr>
        <p:spPr>
          <a:xfrm>
            <a:off x="-5407356" y="2163186"/>
            <a:ext cx="5127360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 crítica reforça a vergonha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 resistência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à ajuda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Evitar comentários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negativos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sobre a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alimentação,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o exercício físico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ou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 aparência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Manifestar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preocupação através de uma linguagem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de apoio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Exemplos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Em vez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de "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Não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devias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passar fome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" → "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Reparei que andas stressada com o teu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corpo.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Estou aqui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para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ti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."</a:t>
            </a:r>
          </a:p>
          <a:p>
            <a:endParaRPr lang="en-US" sz="2400" dirty="0">
              <a:latin typeface="Coolvetica"/>
              <a:ea typeface="Microsoft YaHei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1767CF65-D6CB-011F-2409-D56420E748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73428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a14="http://schemas.microsoft.com/office/drawing/2010/main" xmlns:p14="http://schemas.microsoft.com/office/powerpoint/2010/main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18CDF1-7B30-A416-34CF-FA658A608E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7D223BB6-0604-A80D-0257-EBF1D11D245C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46BE4427-FE94-5B34-8BEF-04EB681113BF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C79CB4FF-95BD-E635-89E7-9146E9F904FF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706990C5-2BF7-5739-7805-ADB154A06E4B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FE012A19-2F54-A7D8-FB26-B92ED2A075EE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24C350FD-2371-19D9-C4C1-7F991612240D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Criar confiança e uma comunicação aberta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latin typeface="Coolvetica"/>
                <a:ea typeface="Microsoft YaHei"/>
              </a:rPr>
              <a:t>Evitar a culpa e a crítica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Educar sem pressionar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Incentivar a ajuda profissional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Envolvimento da </a:t>
            </a: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família e das redes de apoio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Promover uma relação saudável com a alimentação e o exercício físico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Desafiar </a:t>
            </a: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as influências irrealistas da sociedade e dos media</a:t>
            </a:r>
            <a:endParaRPr lang="en-US" sz="2400" b="0" u="none" strike="noStrike" dirty="0">
              <a:solidFill>
                <a:schemeClr val="bg1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F3EC79DC-0DB8-1D13-2E31-DA25ECB9E858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Abordagem de um jovem com uma perturbação de BI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2099C0F8-6B7A-6F8B-A41E-2BD8F21B03F6}"/>
              </a:ext>
            </a:extLst>
          </p:cNvPr>
          <p:cNvSpPr txBox="1"/>
          <p:nvPr/>
        </p:nvSpPr>
        <p:spPr>
          <a:xfrm>
            <a:off x="856980" y="2037186"/>
            <a:ext cx="5127360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 crítica reforça a vergonha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 resistência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à ajuda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Evitar comentários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negativos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sobre a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alimentação,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o exercício físico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ou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 aparência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Manifestar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preocupação através de uma linguagem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de apoio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Exemplos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Em vez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de "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Não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devias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passar fome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" → "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Reparei que andas stressada com o teu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corpo.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Estou aqui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para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ti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."</a:t>
            </a:r>
          </a:p>
          <a:p>
            <a:endParaRPr lang="en-US" sz="2400" dirty="0">
              <a:latin typeface="Coolvetica"/>
              <a:ea typeface="Microsoft YaHei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FEE6C504-0212-CBD0-50E8-C6C91357EE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72368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a14="http://schemas.microsoft.com/office/drawing/2010/main" xmlns:p14="http://schemas.microsoft.com/office/powerpoint/2010/main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A2CF58-819E-3D9F-5861-13091F92AA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86153C1F-2B3C-E601-55C6-A24D0F7852C9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F3684EB6-59F5-5D6F-3BB3-125AB6FB685F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1DA890E2-8402-E8C3-E368-12E0302A1450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82F5D32F-7F32-7C08-CC7D-205D3A445AF7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D992E21A-4414-873D-C9D4-EE841505C172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683ECB0E-EAE7-C30A-7A91-74F7E203419F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Criar confiança e uma comunicação aberta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Evitar a culpa e a crítica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Educar sem pressionar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Incentivar a ajuda profissional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Envolvimento da 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família e das redes de apoio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Promover uma relação saudável com a alimentação e o exercício físico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Desafiar 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as influências irrealistas da sociedade e dos media</a:t>
            </a:r>
            <a:endParaRPr lang="en-US" sz="2400" b="0" u="none" strike="noStrike" dirty="0">
              <a:solidFill>
                <a:schemeClr val="bg1">
                  <a:lumMod val="95000"/>
                </a:schemeClr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4ADC2C8D-F2D5-EFE4-93FA-4AC9B81A25AE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Abordagem de um jovem com uma perturbação de BI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89940BDF-C72C-0FB0-D7F0-20D0FDE88E0A}"/>
              </a:ext>
            </a:extLst>
          </p:cNvPr>
          <p:cNvSpPr txBox="1"/>
          <p:nvPr/>
        </p:nvSpPr>
        <p:spPr>
          <a:xfrm>
            <a:off x="-5877937" y="2482880"/>
            <a:ext cx="5877937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Fornecer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informações exactas e adequadas à idade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Evite factos demasiado pesados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; utilize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exemplos que possam ser relacionados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Discutir a influência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dos media e os padrões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irrealistas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do corpo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Envolver-se através de métodos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interactivos (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vídeos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debates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 modelos)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en-US" sz="2400" dirty="0">
              <a:latin typeface="Coolvetica"/>
              <a:ea typeface="Microsoft YaHei"/>
            </a:endParaRPr>
          </a:p>
          <a:p>
            <a:endParaRPr lang="en-US" sz="2400" b="0" u="none" strike="noStrike" dirty="0">
              <a:uFillTx/>
              <a:latin typeface="Coolvetica"/>
              <a:ea typeface="Microsoft YaHei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E0F4F126-3985-E2C7-7B42-57F52B362B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93784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a14="http://schemas.microsoft.com/office/drawing/2010/main" xmlns:p14="http://schemas.microsoft.com/office/powerpoint/2010/main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254756-D8D6-8D6F-36C2-78116F34CB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A090D74C-96B3-CFD5-F694-6378814F0308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90A6404E-38A8-A3D5-8C6A-5390233F279A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A7A59013-5375-5F40-52E7-66C97BCC4D0A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D449D5DD-807D-EC2A-23C4-BE9A76AC5C5D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4EC24458-E4B8-BF56-E80D-1A0CC0DE1BA6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9D0EB265-DB6D-4C32-02F9-B029CFAB8BD0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Criar confiança e uma comunicação aberta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Evitar a culpa e a crítica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Educar sem pressionar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Incentivar a ajuda profissional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Envolvimento da </a:t>
            </a: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família e das redes de apoio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Promover uma relação saudável com a alimentação e o exercício físico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Desafiar </a:t>
            </a: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as influências irrealistas da sociedade e dos media</a:t>
            </a:r>
            <a:endParaRPr lang="en-US" sz="2400" b="0" u="none" strike="noStrike" dirty="0">
              <a:solidFill>
                <a:schemeClr val="bg1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43B968D0-1AFA-B832-B8B1-4452A9AEFF0D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Abordagem de um jovem com uma perturbação de BI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FAEE37DE-B6D8-F3AE-0F97-85E1BB6B3700}"/>
              </a:ext>
            </a:extLst>
          </p:cNvPr>
          <p:cNvSpPr txBox="1"/>
          <p:nvPr/>
        </p:nvSpPr>
        <p:spPr>
          <a:xfrm>
            <a:off x="852340" y="2405446"/>
            <a:ext cx="5877937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Fornecer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informações exactas e adequadas à idade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Evite factos demasiado pesados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; utilize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exemplos que possam ser relacionados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Discutir a influência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dos media e os padrões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irrealistas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do corpo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Envolver-se através de métodos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interactivos (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vídeos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debates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 modelos)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en-US" sz="2400" dirty="0">
              <a:latin typeface="Coolvetica"/>
              <a:ea typeface="Microsoft YaHei"/>
            </a:endParaRPr>
          </a:p>
          <a:p>
            <a:endParaRPr lang="en-US" sz="2400" b="0" u="none" strike="noStrike" dirty="0">
              <a:uFillTx/>
              <a:latin typeface="Coolvetica"/>
              <a:ea typeface="Microsoft YaHei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4D4788E8-55A9-227E-30F2-ABE9EABABC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16647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a14="http://schemas.microsoft.com/office/drawing/2010/main" xmlns:p14="http://schemas.microsoft.com/office/powerpoint/2010/main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F2D3A5-D69A-18F1-9817-8AE0B80899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15358899-683E-C86C-B11F-8AC7DC7C13F5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00B9A18D-A310-5EED-C63D-8AEE780F5CEC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8942D663-F574-6394-18F3-1D411C4C3B42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38A26C74-AEAF-12C0-4679-999CFC1B548C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AF7C050F-F6FE-C477-42BB-66F7EEDFCBC9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B1C81D83-2342-FD5C-2039-D8F13D826765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Criar confiança e uma comunicação aberta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Evitar a culpa e a crítica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Educar sem pressionar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latin typeface="Coolvetica"/>
                <a:ea typeface="Microsoft YaHei"/>
              </a:rPr>
              <a:t>Incentivar a ajuda profissional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Envolvimento da 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família e das redes de apoio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Promover uma relação saudável com a alimentação e o exercício físico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Desafiar 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as influências irrealistas da sociedade e dos media</a:t>
            </a:r>
            <a:endParaRPr lang="en-US" sz="2400" b="0" u="none" strike="noStrike" dirty="0">
              <a:solidFill>
                <a:schemeClr val="bg1">
                  <a:lumMod val="95000"/>
                </a:schemeClr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5C0E67AD-3D28-CD5B-F397-0CD8158C6E19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Abordagem de um jovem com uma perturbação de BI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CBEA9B9F-EA04-7A7E-F9FD-1DD91D38EC32}"/>
              </a:ext>
            </a:extLst>
          </p:cNvPr>
          <p:cNvSpPr txBox="1"/>
          <p:nvPr/>
        </p:nvSpPr>
        <p:spPr>
          <a:xfrm>
            <a:off x="10888219" y="2996288"/>
            <a:ext cx="7682863" cy="1575712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Terapia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como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autocuidado,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não como castigo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Terapia cognitivo-comportamental (TCC), Terapia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de aceitação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 compromisso (ACT), Terapia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familiar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(FBT)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Acompanhamento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médico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 aconselhamento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nutricional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Oferecer opções de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cuidados para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aumentar a disponibilidade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endParaRPr lang="en-US" sz="2400" dirty="0">
              <a:latin typeface="Coolvetica"/>
              <a:ea typeface="Microsoft YaHei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CC59F19E-1D2E-5A19-78CD-7A6FCFA845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29832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a14="http://schemas.microsoft.com/office/drawing/2010/main" xmlns:p14="http://schemas.microsoft.com/office/powerpoint/2010/main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1B2463-B489-870A-7395-226581890E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4FA7E97E-DF6E-3B74-6806-1B6D57F40E97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957827BD-A562-E284-A8CA-5B9983524333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A6B5B39D-4B45-EA93-A7CF-E9A2F2C12C17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CD1E502-0EB0-B105-E6B0-D272FB0090D1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421DA51A-1EC3-CC6B-A08B-7B468FEC536C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E10CD486-D547-E4D4-CA4C-8D72E9E92582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Criar confiança e uma comunicação aberta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Evitar a culpa e a crítica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Educar sem pressionar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latin typeface="Coolvetica"/>
                <a:ea typeface="Microsoft YaHei"/>
              </a:rPr>
              <a:t>Incentivar a ajuda profissional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Envolvimento da </a:t>
            </a: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família e das redes de apoio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Promover uma relação saudável com a alimentação e o exercício físico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Desafiar </a:t>
            </a: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as influências irrealistas da sociedade e dos media</a:t>
            </a:r>
            <a:endParaRPr lang="en-US" sz="2400" b="0" u="none" strike="noStrike" dirty="0">
              <a:solidFill>
                <a:schemeClr val="bg1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F382C5BA-C9DE-4B41-544A-303FD8CDB9E2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Abordagem de um jovem com uma perturbação de BI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4298D58E-8D3A-1C7D-733A-FE31414BF465}"/>
              </a:ext>
            </a:extLst>
          </p:cNvPr>
          <p:cNvSpPr txBox="1"/>
          <p:nvPr/>
        </p:nvSpPr>
        <p:spPr>
          <a:xfrm>
            <a:off x="856980" y="2731048"/>
            <a:ext cx="7682863" cy="1575712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Terapia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como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autocuidado,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não como castigo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Terapia cognitivo-comportamental (TCC), Terapia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de aceitação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 compromisso (ACT), Terapia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familiar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(FBT)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Acompanhamento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médico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 aconselhamento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nutricional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Oferecer opções de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cuidados para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aumentar a disponibilidade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endParaRPr lang="en-US" sz="2400" dirty="0">
              <a:latin typeface="Coolvetica"/>
              <a:ea typeface="Microsoft YaHei"/>
            </a:endParaRPr>
          </a:p>
        </p:txBody>
      </p:sp>
      <p:pic>
        <p:nvPicPr>
          <p:cNvPr id="6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A7C41CD7-7122-1BD9-999E-B6A8E1AB78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14419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a14="http://schemas.microsoft.com/office/drawing/2010/main" xmlns:p14="http://schemas.microsoft.com/office/powerpoint/2010/main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B183708E-3F52-0147-5802-66849F6E4F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FEE6B568-1B85-4383-200D-A889B3F20D5A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92D8F2E1-08AA-CCF0-BE68-8B0ED09A01E8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4B8EE453-82C0-D960-A7E5-5DDE31294FD9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6D2A934-7B01-6C1D-771F-3C1C78E3964A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D30D334A-E383-1D4E-4F57-D0882CACA28E}"/>
              </a:ext>
            </a:extLst>
          </p:cNvPr>
          <p:cNvSpPr txBox="1"/>
          <p:nvPr/>
        </p:nvSpPr>
        <p:spPr>
          <a:xfrm>
            <a:off x="2202671" y="1292251"/>
            <a:ext cx="5674657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algn="ctr"/>
            <a:r>
              <a:rPr lang="en-US" sz="4800" b="0" u="none" strike="noStrike" dirty="0">
                <a:solidFill>
                  <a:srgbClr val="E98E24"/>
                </a:solidFill>
                <a:uFillTx/>
                <a:latin typeface="Coolvetica"/>
              </a:rPr>
              <a:t>O que é a imagem corporal?</a:t>
            </a:r>
          </a:p>
        </p:txBody>
      </p:sp>
      <p:pic>
        <p:nvPicPr>
          <p:cNvPr id="2050" name="Picture 2" descr="Symptoms and Causes of Body Dysmorphic Disorder - Cognitive Behavior  Associates">
            <a:extLst>
              <a:ext uri="{FF2B5EF4-FFF2-40B4-BE49-F238E27FC236}">
                <a16:creationId xmlns:a16="http://schemas.microsoft.com/office/drawing/2014/main" id="{34236596-AE3E-7240-3F89-F4B34449ED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9836" y="2187173"/>
            <a:ext cx="5840326" cy="191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76649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a14="http://schemas.microsoft.com/office/drawing/2010/main" xmlns:p14="http://schemas.microsoft.com/office/powerpoint/2010/main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BEFEC4-900E-4EE8-C9CE-1C05AEB1E5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C2BC3551-AA9F-CDEA-5B9B-7AAAFE81177E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B1AC9F56-EE8E-54EC-FB58-41DE159B0A4D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9233CBF9-61AD-C3C9-8123-C7BA15A76891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213F20E6-18B1-9542-5C75-E1FF65F21C84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15EBC912-169B-3E10-357D-C59387FFED4D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EFC202B4-0340-8C21-9BA4-F6935C956856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Criar confiança e uma comunicação aberta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Evitar a culpa e a crítica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Educar sem pressionar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Incentivar a ajuda profissional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Envolvimento da </a:t>
            </a:r>
            <a:r>
              <a:rPr lang="en-US" sz="2400" dirty="0">
                <a:latin typeface="Coolvetica"/>
                <a:ea typeface="Microsoft YaHei"/>
              </a:rPr>
              <a:t>família e das redes de apoio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Promover uma relação saudável com a alimentação e o exercício físico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Desafiar 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as influências irrealistas da sociedade e dos media</a:t>
            </a:r>
            <a:endParaRPr lang="en-US" sz="2400" b="0" u="none" strike="noStrike" dirty="0">
              <a:solidFill>
                <a:schemeClr val="bg1">
                  <a:lumMod val="95000"/>
                </a:schemeClr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52F0C9FE-E06F-3123-E92E-6A4D34174796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Abordagem de um jovem com uma perturbação de BI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E174CA1F-8ED1-D0AF-1D5B-2F2EC8B9BEE2}"/>
              </a:ext>
            </a:extLst>
          </p:cNvPr>
          <p:cNvSpPr txBox="1"/>
          <p:nvPr/>
        </p:nvSpPr>
        <p:spPr>
          <a:xfrm>
            <a:off x="-6372322" y="3528071"/>
            <a:ext cx="6711262" cy="1223455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Educar as famílias sobre as perturbações da imagem corporal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Ensinar o reforço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positivo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sem permitir comportamentos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Incentivar programas escolares que promovam a positividade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do corpo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Grupos de apoio para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pais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 cuidadores</a:t>
            </a:r>
          </a:p>
          <a:p>
            <a:endParaRPr lang="en-US" dirty="0">
              <a:latin typeface="Coolvetica"/>
              <a:ea typeface="Microsoft YaHei"/>
            </a:endParaRPr>
          </a:p>
          <a:p>
            <a:endParaRPr lang="en-US" sz="2400" dirty="0">
              <a:latin typeface="Coolvetica"/>
              <a:ea typeface="Microsoft YaHei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C09E3A26-290E-490D-2203-40D5C8419F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6238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a14="http://schemas.microsoft.com/office/drawing/2010/main" xmlns:p14="http://schemas.microsoft.com/office/powerpoint/2010/main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39EE38-7167-6F72-A376-633F71288B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F37E7AA9-A364-BEA5-041A-63025CC1B8D5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F1604E96-AE5D-3BEF-4B07-6C4A1C5F3520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9E3FC829-EAEC-0700-D58D-169081F63510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30BFDFA5-901A-89C1-E4BE-7C8C719EFEBD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D8EBD540-56E3-BB7D-376E-885F647D3A23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3352CE42-B2E3-CC91-C552-E323079E66FE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Criar confiança e uma comunicação aberta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Evitar a culpa e a crítica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Educar sem pressionar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Incentivar a ajuda profissional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Envolvimento da </a:t>
            </a:r>
            <a:r>
              <a:rPr lang="en-US" sz="2400" dirty="0">
                <a:latin typeface="Coolvetica"/>
                <a:ea typeface="Microsoft YaHei"/>
              </a:rPr>
              <a:t>família e das redes de apoio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Promover uma relação saudável com a alimentação e o exercício físico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Desafiar </a:t>
            </a: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as influências irrealistas da sociedade e dos media</a:t>
            </a:r>
            <a:endParaRPr lang="en-US" sz="2400" b="0" u="none" strike="noStrike" dirty="0">
              <a:solidFill>
                <a:schemeClr val="bg1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6E56DF94-169F-BCD7-57F8-661C264C0FEF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Abordagem de um jovem com uma perturbação de BI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E2A6497E-E724-5191-A4D5-5CE0DBAD85F4}"/>
              </a:ext>
            </a:extLst>
          </p:cNvPr>
          <p:cNvSpPr txBox="1"/>
          <p:nvPr/>
        </p:nvSpPr>
        <p:spPr>
          <a:xfrm>
            <a:off x="915874" y="3119945"/>
            <a:ext cx="6711262" cy="1223455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Educar as famílias sobre as perturbações da imagem corporal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Ensinar o reforço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positivo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sem permitir comportamentos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Incentivar programas escolares que promovam a positividade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do corpo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Grupos de apoio para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pais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 cuidadores</a:t>
            </a:r>
          </a:p>
          <a:p>
            <a:endParaRPr lang="en-US" dirty="0">
              <a:latin typeface="Coolvetica"/>
              <a:ea typeface="Microsoft YaHei"/>
            </a:endParaRPr>
          </a:p>
          <a:p>
            <a:endParaRPr lang="en-US" sz="2400" dirty="0">
              <a:latin typeface="Coolvetica"/>
              <a:ea typeface="Microsoft YaHei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1715493A-E421-CCA9-229D-8556DF6BD7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6116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a14="http://schemas.microsoft.com/office/drawing/2010/main" xmlns:p14="http://schemas.microsoft.com/office/powerpoint/2010/main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350326-ED04-48D1-B139-F9C39BDA60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E10279A5-5C41-4010-E3BF-EA7A940E2CE1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223DCD68-EC59-3837-F1F3-8E5D765DE1B7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36E58B10-5EE5-6BF0-ED9E-DFD7217AD425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0B1610E0-C320-DE95-F9C4-69A4C32BE6C5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78B6816F-CF76-751D-97D9-2A7CFB8C49BE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D58411F9-2164-82A0-CAAB-89022728A468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Criar confiança e uma comunicação aberta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Evitar a culpa e a crítica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Educar sem pressionar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Incentivar a ajuda profissional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Envolvimento da 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família e das redes de apoio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Promover uma relação saudável com a alimentação e o exercício físico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Desafiar 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as influências irrealistas da sociedade e dos media</a:t>
            </a:r>
            <a:endParaRPr lang="en-US" sz="2400" b="0" u="none" strike="noStrike" dirty="0">
              <a:solidFill>
                <a:schemeClr val="bg1">
                  <a:lumMod val="95000"/>
                </a:schemeClr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40E946E5-C32A-A78B-E840-CDA7007AB9C4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Abordagem de um jovem com uma perturbação de BI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5D07E5DB-8DFF-3936-FD49-F893122AD02C}"/>
              </a:ext>
            </a:extLst>
          </p:cNvPr>
          <p:cNvSpPr txBox="1"/>
          <p:nvPr/>
        </p:nvSpPr>
        <p:spPr>
          <a:xfrm>
            <a:off x="10462707" y="3454566"/>
            <a:ext cx="6711262" cy="1268722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Mudar o foco da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aparência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para o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bem-estar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geral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Incentivar uma alimentação equilibrada sem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regras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rígidas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Promover o exercício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para a saúde e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o prazer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não para a estética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Ensinar a comer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intuitivamente: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ouvir os sinais de fome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de saciedade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endParaRPr lang="en-US" sz="2400" b="0" u="none" strike="noStrike" dirty="0">
              <a:uFillTx/>
              <a:latin typeface="Coolvetica"/>
              <a:ea typeface="Microsoft YaHei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23B2B974-3C0A-1429-1395-B890B9DE35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73019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a14="http://schemas.microsoft.com/office/drawing/2010/main" xmlns:p14="http://schemas.microsoft.com/office/powerpoint/2010/main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8CAABA-B21F-55DB-F2C0-0388637753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4F78A272-16C8-D02F-E9BD-DECBE634980E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FA310642-635C-CD34-2594-B6786F7B0B86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F77CADA6-77C9-D020-DFF8-05A18B27CBC7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8BDED5C-F209-1B9D-83CF-56CC8EC9A4A0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9F712164-B8CC-3D0F-1782-5AECD20BD5EF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E06CD111-E5BC-DA85-D8AE-49EAE75DEC99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Criar confiança e uma comunicação aberta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Evitar a culpa e a crítica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Educar sem pressionar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Incentivar a ajuda profissional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Envolvimento da </a:t>
            </a: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família e das redes de apoio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Promover uma relação saudável com a alimentação e o exercício físico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Desafiar </a:t>
            </a: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as influências irrealistas da sociedade e dos media</a:t>
            </a:r>
            <a:endParaRPr lang="en-US" sz="2400" b="0" u="none" strike="noStrike" dirty="0">
              <a:solidFill>
                <a:schemeClr val="bg1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7E82B8F1-B704-773F-A6BF-CB0CB0318C22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Abordagem de um jovem com uma perturbação de BI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E0736D1B-825B-CB72-DA86-E60E8770D77E}"/>
              </a:ext>
            </a:extLst>
          </p:cNvPr>
          <p:cNvSpPr txBox="1"/>
          <p:nvPr/>
        </p:nvSpPr>
        <p:spPr>
          <a:xfrm>
            <a:off x="2432283" y="3425807"/>
            <a:ext cx="6711262" cy="1268722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Mudar o foco da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aparência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para o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bem-estar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geral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Incentivar uma alimentação equilibrada sem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regras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rígidas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Promover o exercício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para a saúde e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o prazer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não para a estética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Ensinar a comer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intuitivamente: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ouvir os sinais de fome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de saciedade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endParaRPr lang="en-US" sz="2400" b="0" u="none" strike="noStrike" dirty="0">
              <a:uFillTx/>
              <a:latin typeface="Coolvetica"/>
              <a:ea typeface="Microsoft YaHei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A06BECEF-FB16-AC29-2CE1-20EEC8C962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66488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a14="http://schemas.microsoft.com/office/drawing/2010/main" xmlns:p14="http://schemas.microsoft.com/office/powerpoint/2010/main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52ACA1-EAC7-50EA-8A83-74F1E3D87C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B2615821-9C89-5081-CE70-10D62131452B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EC775B76-B319-7BF6-7294-E5FBD69F6423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17BB8BD9-69B6-AF3F-C3E4-875361C4309F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F8235C2C-FE63-D8CE-0C9C-C5DEC309F2E3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4D9AA66B-0F5A-A590-FA57-EAD324997528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6627F483-308A-4513-D761-6481AE9B1F7B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Criar confiança e uma comunicação aberta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Evitar a culpa e a crítica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Educar sem pressionar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Incentivar a ajuda profissional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Envolvimento da 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família e das redes de apoio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Promover uma relação saudável com a alimentação e o exercício físico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Desafiar </a:t>
            </a:r>
            <a:r>
              <a:rPr lang="en-US" sz="2400" dirty="0">
                <a:latin typeface="Coolvetica"/>
                <a:ea typeface="Microsoft YaHei"/>
              </a:rPr>
              <a:t>as influências irrealistas da sociedade e dos media</a:t>
            </a:r>
            <a:endParaRPr lang="en-US" sz="2400" b="0" u="none" strike="noStrike" dirty="0"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7CFF69D7-7870-E0AE-FD3F-75402A9805AB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Abordagem de um jovem com uma perturbação de BI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D77BE875-D2A6-DAE6-1BA8-CBDE5C926D24}"/>
              </a:ext>
            </a:extLst>
          </p:cNvPr>
          <p:cNvSpPr txBox="1"/>
          <p:nvPr/>
        </p:nvSpPr>
        <p:spPr>
          <a:xfrm>
            <a:off x="-5349012" y="1859117"/>
            <a:ext cx="5225546" cy="1995152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Abordar os ideais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nocivos de beleza e boa forma nos meios de comunicação social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Ensinar a literacia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mediática: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questionar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analisar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imagens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Incentivar a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diversidade de modelos e a utilização positiva das redes sociais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Sugerir desintoxicações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nas redes sociais ou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conteúdos com curadoria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para a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positividade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do corpo</a:t>
            </a:r>
          </a:p>
          <a:p>
            <a:endParaRPr lang="en-US" sz="2400" b="0" u="none" strike="noStrike" dirty="0">
              <a:uFillTx/>
              <a:latin typeface="Coolvetica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5D6F7C35-C028-E8B2-4304-3EFF8D1EC4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84022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a14="http://schemas.microsoft.com/office/drawing/2010/main" xmlns:p14="http://schemas.microsoft.com/office/powerpoint/2010/main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F2C6AF-13A0-EE54-EE01-106384AC00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527CDC7E-BC50-2A28-297E-7B2BB7AB2339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D35BCD3F-5132-1D17-4B38-AC22EEBBD82A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04FE7266-43E3-3040-3E28-B9F63194E2AB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9031B62-C29C-6C48-FE54-D233397DF1D0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2151D35A-E8CB-556D-83EB-EB256B9CEAAD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7C599EE9-EC79-44F9-8B32-F355989F553B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Criar confiança e uma comunicação aberta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Evitar a culpa e a crítica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Educar sem pressionar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Incentivar a ajuda profissional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Envolvimento da </a:t>
            </a: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família e das redes de apoio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Promover uma relação saudável com a alimentação e o exercício físico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Desafiar </a:t>
            </a:r>
            <a:r>
              <a:rPr lang="en-US" sz="2400" dirty="0">
                <a:latin typeface="Coolvetica"/>
                <a:ea typeface="Microsoft YaHei"/>
              </a:rPr>
              <a:t>as influências irrealistas da sociedade e dos media</a:t>
            </a:r>
            <a:endParaRPr lang="en-US" sz="2400" b="0" u="none" strike="noStrike" dirty="0"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EF6E65B8-72D3-E0B6-09CB-027B5E22F3F7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Abordagem de um jovem com uma perturbação de BI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D5A4574A-61A4-2C37-0736-6C4365892FD9}"/>
              </a:ext>
            </a:extLst>
          </p:cNvPr>
          <p:cNvSpPr txBox="1"/>
          <p:nvPr/>
        </p:nvSpPr>
        <p:spPr>
          <a:xfrm>
            <a:off x="1178536" y="1807872"/>
            <a:ext cx="5225546" cy="1995152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Abordar os ideais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nocivos de beleza e boa forma nos meios de comunicação social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Ensinar a literacia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mediática: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questionar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analisar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imagens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Incentivar a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diversidade de modelos e a utilização positiva das redes sociais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Sugerir desintoxicações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nas redes sociais ou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conteúdos com curadoria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para a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positividade 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do corpo</a:t>
            </a:r>
          </a:p>
          <a:p>
            <a:endParaRPr lang="en-US" sz="2400" b="0" u="none" strike="noStrike" dirty="0">
              <a:uFillTx/>
              <a:latin typeface="Coolvetica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491AC7C0-55DA-3F32-F3C8-6A42B02537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14851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a14="http://schemas.microsoft.com/office/drawing/2010/main" xmlns:p14="http://schemas.microsoft.com/office/powerpoint/2010/main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4CEED3-B390-7351-8305-C14C08A041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Speech bubble, speech cloud. Friendly chat. Conversation dialogue. People  talking. Hand drawn. Stickman cartoon. Doodle sketch, Vector graphic Stock  Vector Image &amp; Art - Alamy">
            <a:extLst>
              <a:ext uri="{FF2B5EF4-FFF2-40B4-BE49-F238E27FC236}">
                <a16:creationId xmlns:a16="http://schemas.microsoft.com/office/drawing/2014/main" id="{8DC64148-25E1-9FA4-B336-2311B8F3877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72" t="15357" r="10671" b="19374"/>
          <a:stretch/>
        </p:blipFill>
        <p:spPr bwMode="auto">
          <a:xfrm>
            <a:off x="6955833" y="1895670"/>
            <a:ext cx="2601687" cy="2516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8FF0F308-3FE4-2E68-C1E5-3BC9C600CE24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691D2E7B-64BB-5B57-4339-B9133E3E6BEF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0406BE7B-E2EA-1A5D-C178-05800A515349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3A7BF19A-0DE1-BA3D-A083-E039BBF5C367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C53EB074-381B-5747-B42D-2D5AA2ACA38A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75BE801D-152E-E6C8-F010-7BA593888B07}"/>
              </a:ext>
            </a:extLst>
          </p:cNvPr>
          <p:cNvSpPr txBox="1"/>
          <p:nvPr/>
        </p:nvSpPr>
        <p:spPr>
          <a:xfrm>
            <a:off x="856980" y="1086956"/>
            <a:ext cx="6711262" cy="2591425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Escolher o momento certo: nunca no final do treino ou à frente de outras pessoas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Ser empático, não inquisitivo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US" sz="2400" dirty="0">
                <a:solidFill>
                  <a:srgbClr val="000000"/>
                </a:solidFill>
                <a:latin typeface="Coolvetica"/>
                <a:ea typeface="Microsoft YaHei"/>
              </a:rPr>
              <a:t>Utilizar uma linguagem neutra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  <a:ea typeface="Microsoft YaHei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Utilizar perguntas abertas e não forçar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US" sz="2400" dirty="0">
                <a:solidFill>
                  <a:srgbClr val="000000"/>
                </a:solidFill>
                <a:latin typeface="Coolvetica"/>
                <a:ea typeface="Microsoft YaHei"/>
              </a:rPr>
              <a:t>Ouvir ativamente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  <a:ea typeface="Microsoft YaHei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Dar espaço: até o silêncio comunica!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411779D3-1817-E298-2497-C317E31BE47B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Como iniciar um diálogo</a:t>
            </a:r>
          </a:p>
        </p:txBody>
      </p:sp>
    </p:spTree>
    <p:extLst>
      <p:ext uri="{BB962C8B-B14F-4D97-AF65-F5344CB8AC3E}">
        <p14:creationId xmlns:p14="http://schemas.microsoft.com/office/powerpoint/2010/main" val="40926383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a14="http://schemas.microsoft.com/office/drawing/2010/main" xmlns:p14="http://schemas.microsoft.com/office/powerpoint/2010/main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AE2128-5668-E1D7-7063-AABFCC7AF4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28A8CF5E-1663-B90D-491F-616E1F184DC4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642FADDC-F92D-F87E-CF13-65512EB9D8C3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58DE70B3-98E7-7005-B0B5-AD4F0B0AD5CF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D216D8D-99DA-7DE6-4D75-AA868EF53BD6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10F922BF-190D-9B30-9DB7-ABBF13332816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38D146EC-B039-D845-F3D6-DE819E95453E}"/>
              </a:ext>
            </a:extLst>
          </p:cNvPr>
          <p:cNvSpPr txBox="1"/>
          <p:nvPr/>
        </p:nvSpPr>
        <p:spPr>
          <a:xfrm>
            <a:off x="856980" y="1086957"/>
            <a:ext cx="6711262" cy="2363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</a:rPr>
              <a:t>"Como é que te sentes quando não podes fazer exercício?"</a:t>
            </a: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</a:rPr>
              <a:t>"O que é que mais gosta no exercício físico?"</a:t>
            </a: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</a:rPr>
              <a:t>"Costumas fazer exercício quando estás cansado ou doente?"</a:t>
            </a: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</a:rPr>
              <a:t>"Qual é o seu objetivo para si próprio?"</a:t>
            </a: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9E7AE826-9146-51B2-87CA-294478516970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Sondar a relação com a formação</a:t>
            </a:r>
          </a:p>
        </p:txBody>
      </p:sp>
    </p:spTree>
    <p:extLst>
      <p:ext uri="{BB962C8B-B14F-4D97-AF65-F5344CB8AC3E}">
        <p14:creationId xmlns:p14="http://schemas.microsoft.com/office/powerpoint/2010/main" val="29119648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p14="http://schemas.microsoft.com/office/powerpoint/2010/main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E9A2B9-3A86-401F-C604-701C5243CB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C202B433-2029-3292-64DC-8AD0891F58DF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363726D6-214F-1FB0-FA92-06F9A1A59D29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A0765371-39FF-9BBC-30B8-6983074A205B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4936F506-B942-0E52-E98B-78AED2E13DB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C4BB2D1F-ADA4-F60E-F317-8571E4E0C90A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8BD5F53A-5041-DC30-A75E-C3069A1607B4}"/>
              </a:ext>
            </a:extLst>
          </p:cNvPr>
          <p:cNvSpPr txBox="1"/>
          <p:nvPr/>
        </p:nvSpPr>
        <p:spPr>
          <a:xfrm>
            <a:off x="856980" y="1086956"/>
            <a:ext cx="6711262" cy="2837343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"Há algum alimento que evita sempre?"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"Como te sentes depois de comer?"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"Alguma vez te olhaste ao espelho e não gostaste do que viste?"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"Como é que a sua alimentação mudou nos últimos meses?"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939450A3-4D0A-B57F-D274-39FE6FBF0FCC}"/>
              </a:ext>
            </a:extLst>
          </p:cNvPr>
          <p:cNvSpPr txBox="1"/>
          <p:nvPr/>
        </p:nvSpPr>
        <p:spPr>
          <a:xfrm>
            <a:off x="609598" y="497514"/>
            <a:ext cx="8115301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Investigando a relação com a comida e o corpo</a:t>
            </a:r>
          </a:p>
        </p:txBody>
      </p:sp>
    </p:spTree>
    <p:extLst>
      <p:ext uri="{BB962C8B-B14F-4D97-AF65-F5344CB8AC3E}">
        <p14:creationId xmlns:p14="http://schemas.microsoft.com/office/powerpoint/2010/main" val="12598628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p14="http://schemas.microsoft.com/office/powerpoint/2010/main">
      <p:transition spd="slow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6E99FD-432D-0422-9E2F-A91E91D99E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egnaposto contenuto 4">
            <a:extLst>
              <a:ext uri="{FF2B5EF4-FFF2-40B4-BE49-F238E27FC236}">
                <a16:creationId xmlns:a16="http://schemas.microsoft.com/office/drawing/2014/main" id="{9623D6A6-D68F-56ED-15C0-5DBE77B6FFD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39" t="6666" r="7953"/>
          <a:stretch/>
        </p:blipFill>
        <p:spPr>
          <a:xfrm>
            <a:off x="6676149" y="1499952"/>
            <a:ext cx="2801984" cy="3452568"/>
          </a:xfrm>
          <a:prstGeom prst="rect">
            <a:avLst/>
          </a:prstGeom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B8B336E7-233B-9E34-D863-BD15FCBDBC03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065942C3-850B-CDCB-A338-AF6F641FCCA7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C0CCF726-B15B-1028-B915-B4808C0D66B9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0C86E02B-4637-BCDC-BE20-0141BB2D507B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CD98D3C7-CBCB-2C1B-CCD9-2B587D5E741E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4A434563-0B2E-E5D7-697D-1D74CA2B2D9F}"/>
              </a:ext>
            </a:extLst>
          </p:cNvPr>
          <p:cNvSpPr txBox="1"/>
          <p:nvPr/>
        </p:nvSpPr>
        <p:spPr>
          <a:xfrm>
            <a:off x="856980" y="1086956"/>
            <a:ext cx="6711262" cy="2162429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"Só como se tiver treinado o suficiente"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"Não consigo parar, se falho um dia, sinto-me mal"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"Nunca vou gostar de mim"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"Quero ver os ossos/definição"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B3689B51-2700-B81D-D80A-6F6506CE1737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Respostas que merecem atenção</a:t>
            </a:r>
          </a:p>
        </p:txBody>
      </p:sp>
    </p:spTree>
    <p:extLst>
      <p:ext uri="{BB962C8B-B14F-4D97-AF65-F5344CB8AC3E}">
        <p14:creationId xmlns:p14="http://schemas.microsoft.com/office/powerpoint/2010/main" val="40289739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a14="http://schemas.microsoft.com/office/drawing/2010/main" xmlns:p14="http://schemas.microsoft.com/office/powerpoint/2010/main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6AD9B8-D381-FB34-E44F-5B32B780F1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ymptoms and Causes of Body Dysmorphic Disorder - Cognitive Behavior  Associates">
            <a:extLst>
              <a:ext uri="{FF2B5EF4-FFF2-40B4-BE49-F238E27FC236}">
                <a16:creationId xmlns:a16="http://schemas.microsoft.com/office/drawing/2014/main" id="{1756E577-DEFB-9C6F-FB71-80E697B110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9744" y="247943"/>
            <a:ext cx="3180507" cy="1044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034CC5B2-C5BA-F24A-D5A5-CEDAD5489B84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5AAD8296-76B6-CFC9-0A54-99E27DB0334C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446C5D84-AA4E-0AF2-3493-F8B43ED47089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E3E54B2E-D0B3-F7DF-6A8B-0E1206D03C85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" name="CuadroTexto 23">
            <a:extLst>
              <a:ext uri="{FF2B5EF4-FFF2-40B4-BE49-F238E27FC236}">
                <a16:creationId xmlns:a16="http://schemas.microsoft.com/office/drawing/2014/main" id="{6EA0EF54-B58C-B7DA-E157-BC7AEA02FFEC}"/>
              </a:ext>
            </a:extLst>
          </p:cNvPr>
          <p:cNvSpPr txBox="1"/>
          <p:nvPr/>
        </p:nvSpPr>
        <p:spPr>
          <a:xfrm>
            <a:off x="285750" y="2149752"/>
            <a:ext cx="9566910" cy="2573536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algn="ctr"/>
            <a:r>
              <a:rPr lang="en-US" sz="2400" i="1" dirty="0"/>
              <a:t>Como se vê a si próprio quando se olha ao espelho ou se imagina na sua mente.</a:t>
            </a:r>
          </a:p>
          <a:p>
            <a:endParaRPr lang="en-US" sz="2400" b="0" i="1" u="none" strike="noStrike" dirty="0">
              <a:solidFill>
                <a:srgbClr val="000000"/>
              </a:solidFill>
              <a:uFillTx/>
              <a:latin typeface="Coolvetica"/>
            </a:endParaRPr>
          </a:p>
          <a:p>
            <a:endParaRPr lang="en-US" sz="2400" i="1" dirty="0">
              <a:solidFill>
                <a:srgbClr val="000000"/>
              </a:solidFill>
              <a:latin typeface="Coolvetica"/>
            </a:endParaRPr>
          </a:p>
          <a:p>
            <a:pPr algn="ctr"/>
            <a:r>
              <a:rPr lang="en-US" sz="1600" dirty="0"/>
              <a:t>Uma pessoa pode pesar 50 kg e sentir-se "gorda" ou ter músculos evidentes e nunca se considerar suficiente. A imagem corporal não é um facto objetivo.</a:t>
            </a:r>
            <a:endParaRPr lang="it-IT" sz="1600" dirty="0"/>
          </a:p>
          <a:p>
            <a:endParaRPr lang="en-US" sz="2400" b="0" i="1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4" name="CuadroTexto 22">
            <a:extLst>
              <a:ext uri="{FF2B5EF4-FFF2-40B4-BE49-F238E27FC236}">
                <a16:creationId xmlns:a16="http://schemas.microsoft.com/office/drawing/2014/main" id="{630B1833-DEC1-A096-CC57-96FF5F6F2B38}"/>
              </a:ext>
            </a:extLst>
          </p:cNvPr>
          <p:cNvSpPr txBox="1"/>
          <p:nvPr/>
        </p:nvSpPr>
        <p:spPr>
          <a:xfrm>
            <a:off x="2202671" y="1292251"/>
            <a:ext cx="5674657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algn="ctr"/>
            <a:r>
              <a:rPr lang="en-US" sz="4800" b="0" u="none" strike="noStrike" dirty="0">
                <a:solidFill>
                  <a:srgbClr val="E98E24"/>
                </a:solidFill>
                <a:uFillTx/>
                <a:latin typeface="Coolvetica"/>
              </a:rPr>
              <a:t>O que é a imagem corporal?</a:t>
            </a:r>
          </a:p>
        </p:txBody>
      </p:sp>
    </p:spTree>
    <p:extLst>
      <p:ext uri="{BB962C8B-B14F-4D97-AF65-F5344CB8AC3E}">
        <p14:creationId xmlns:p14="http://schemas.microsoft.com/office/powerpoint/2010/main" val="39179175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a14="http://schemas.microsoft.com/office/drawing/2010/main" xmlns:p14="http://schemas.microsoft.com/office/powerpoint/2010/main">
      <p:transition spd="slow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24211C-FC11-A4CE-0D68-C17A533E71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29,600+ Thumb Cartoon Stock Photos, Pictures &amp; Royalty-Free Images - iStock">
            <a:extLst>
              <a:ext uri="{FF2B5EF4-FFF2-40B4-BE49-F238E27FC236}">
                <a16:creationId xmlns:a16="http://schemas.microsoft.com/office/drawing/2014/main" id="{999D2703-37A4-E6C7-DD02-386A0212918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42" t="11100"/>
          <a:stretch/>
        </p:blipFill>
        <p:spPr bwMode="auto">
          <a:xfrm>
            <a:off x="5520747" y="129288"/>
            <a:ext cx="732561" cy="896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 descr="29,600+ Thumb Cartoon Stock Photos, Pictures &amp; Royalty-Free Images - iStock">
            <a:extLst>
              <a:ext uri="{FF2B5EF4-FFF2-40B4-BE49-F238E27FC236}">
                <a16:creationId xmlns:a16="http://schemas.microsoft.com/office/drawing/2014/main" id="{381016AD-679C-F715-310D-05D32B4129A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150"/>
          <a:stretch/>
        </p:blipFill>
        <p:spPr bwMode="auto">
          <a:xfrm>
            <a:off x="4037217" y="129288"/>
            <a:ext cx="732560" cy="973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7E796CDC-5CBC-5331-6E1C-A01BADE79B3D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AD993664-3124-A5AF-36F7-EE835DFB6384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64E289E1-2E07-5514-9AEA-7DDFA579D730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B211014-EC2B-50C6-803A-1C848380E9D4}"/>
              </a:ext>
            </a:extLst>
          </p:cNvPr>
          <p:cNvPicPr/>
          <p:nvPr/>
        </p:nvPicPr>
        <p:blipFill>
          <a:blip r:embed="rId6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4" name="CuadroTexto 23">
            <a:extLst>
              <a:ext uri="{FF2B5EF4-FFF2-40B4-BE49-F238E27FC236}">
                <a16:creationId xmlns:a16="http://schemas.microsoft.com/office/drawing/2014/main" id="{5426DD71-A0CA-4E68-1B77-D4593CB1E0DC}"/>
              </a:ext>
            </a:extLst>
          </p:cNvPr>
          <p:cNvSpPr txBox="1"/>
          <p:nvPr/>
        </p:nvSpPr>
        <p:spPr>
          <a:xfrm>
            <a:off x="851538" y="1085845"/>
            <a:ext cx="4188774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Validar as emoções sem as minimizar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Evitar soluções simplistas ("comer mais")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Use frases como: "É normal sentir-se assim..."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Deixar sempre a porta aberta ao diálogo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4F36AF96-AFEC-E0FE-8955-02B727FCDF8B}"/>
              </a:ext>
            </a:extLst>
          </p:cNvPr>
          <p:cNvSpPr txBox="1"/>
          <p:nvPr/>
        </p:nvSpPr>
        <p:spPr>
          <a:xfrm>
            <a:off x="1055912" y="497514"/>
            <a:ext cx="2579915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O que fazer</a:t>
            </a:r>
          </a:p>
        </p:txBody>
      </p:sp>
      <p:sp>
        <p:nvSpPr>
          <p:cNvPr id="3" name="CuadroTexto 22">
            <a:extLst>
              <a:ext uri="{FF2B5EF4-FFF2-40B4-BE49-F238E27FC236}">
                <a16:creationId xmlns:a16="http://schemas.microsoft.com/office/drawing/2014/main" id="{1BCAF93A-BD84-BB2C-4390-AFF873D70534}"/>
              </a:ext>
            </a:extLst>
          </p:cNvPr>
          <p:cNvSpPr txBox="1"/>
          <p:nvPr/>
        </p:nvSpPr>
        <p:spPr>
          <a:xfrm>
            <a:off x="6444798" y="497514"/>
            <a:ext cx="2579915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O que evitar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7D346495-7E43-3AC0-9EBC-4DF1855318F6}"/>
              </a:ext>
            </a:extLst>
          </p:cNvPr>
          <p:cNvSpPr txBox="1"/>
          <p:nvPr/>
        </p:nvSpPr>
        <p:spPr>
          <a:xfrm>
            <a:off x="5282251" y="1085845"/>
            <a:ext cx="4188774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Minimizar ou rir do problema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Fazer comentários sobre o aspeto físico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Forçar a confiança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Utilizar comparações com outros clientes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Propor soluções do tipo "faça você mesmo"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29124335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a14="http://schemas.microsoft.com/office/drawing/2010/main" xmlns:p14="http://schemas.microsoft.com/office/powerpoint/2010/main">
      <p:transition spd="slow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35EA1F-3DD2-BAAE-768F-CC8A393C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90AAC45B-1917-C049-465A-231DCFA3248B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AFB6344A-B42B-2800-BCA0-19F8894452A7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D91E70B8-18F6-7683-E0B4-717602A510D0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8E200280-1034-FA16-9B19-DA71A396020F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8D89882B-2E8D-DAA6-41AD-5AF31EC47CDB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F6835BF6-7BF2-A29F-EE50-0D9ADAF3F294}"/>
              </a:ext>
            </a:extLst>
          </p:cNvPr>
          <p:cNvSpPr txBox="1"/>
          <p:nvPr/>
        </p:nvSpPr>
        <p:spPr>
          <a:xfrm>
            <a:off x="856980" y="1086957"/>
            <a:ext cx="6711262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Perda de peso significativa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Suspeita de utilização de drogas para melhorar o desempenho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Abandono social e escolar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Discurso autolesivo ou depressivo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C75D3955-3FBD-108F-035D-5D6CB5C13A07}"/>
              </a:ext>
            </a:extLst>
          </p:cNvPr>
          <p:cNvSpPr txBox="1"/>
          <p:nvPr/>
        </p:nvSpPr>
        <p:spPr>
          <a:xfrm>
            <a:off x="609599" y="497514"/>
            <a:ext cx="7717972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Situações que requerem atenção imediata</a:t>
            </a:r>
          </a:p>
        </p:txBody>
      </p:sp>
      <p:pic>
        <p:nvPicPr>
          <p:cNvPr id="19458" name="Picture 2" descr="Siren - Free technology icons">
            <a:extLst>
              <a:ext uri="{FF2B5EF4-FFF2-40B4-BE49-F238E27FC236}">
                <a16:creationId xmlns:a16="http://schemas.microsoft.com/office/drawing/2014/main" id="{048AD56D-49D7-61E5-7E99-98ACFAE3F2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6699" y="256765"/>
            <a:ext cx="1676451" cy="1676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68977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a14="http://schemas.microsoft.com/office/drawing/2010/main" xmlns:p14="http://schemas.microsoft.com/office/powerpoint/2010/main">
      <p:transition spd="slow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843952-8476-3B62-9237-A86CC3B288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6CD0018A-2B6D-0809-B93E-12770BBD7C0C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C675E377-0B92-F467-8249-2FEA1EFC8077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EBE45AB9-4215-B603-9992-4EF37F668037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FB85D603-6E31-1E74-462C-DDF9CB538F8B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5FFB3087-4E36-E47F-315F-7F4EBD05055D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ECA651DA-1D3D-808F-2ED2-B3F06597DAC4}"/>
              </a:ext>
            </a:extLst>
          </p:cNvPr>
          <p:cNvSpPr txBox="1"/>
          <p:nvPr/>
        </p:nvSpPr>
        <p:spPr>
          <a:xfrm>
            <a:off x="609599" y="1361015"/>
            <a:ext cx="8202614" cy="2293057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Colaborar com a família (se for menor de idade)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Falar com um colega ou diretor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Relatar aos profissionais (psicólogos, pedopsiquiatras)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Ofereça contactos, não soluções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496524B5-B241-8E8F-411D-14F22F0C85D6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Não está sozinho: Construir alianças</a:t>
            </a:r>
          </a:p>
        </p:txBody>
      </p:sp>
    </p:spTree>
    <p:extLst>
      <p:ext uri="{BB962C8B-B14F-4D97-AF65-F5344CB8AC3E}">
        <p14:creationId xmlns:p14="http://schemas.microsoft.com/office/powerpoint/2010/main" val="38786374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p14="http://schemas.microsoft.com/office/powerpoint/2010/main">
      <p:transition spd="slow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CB571B-478C-7503-AFEC-7D09A02A33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2,200+ Need Help Cartoon Stock Photos, Pictures &amp; Royalty-Free Images -  iStock">
            <a:extLst>
              <a:ext uri="{FF2B5EF4-FFF2-40B4-BE49-F238E27FC236}">
                <a16:creationId xmlns:a16="http://schemas.microsoft.com/office/drawing/2014/main" id="{ED519FB2-FB23-8050-4EB7-FA70E6818E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6153" y="1840740"/>
            <a:ext cx="2757351" cy="2568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CA3B5D18-DA7E-6C88-4ABD-36FA4CFFEAFC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6FF20DC1-6A8A-4BB1-4546-C50FFB2ADBFC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0EA1F4BA-840E-1E7A-B9B8-3D41A15FCC20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A277ECC0-0780-FAE7-34F9-236782A48F57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5DE6A882-1917-8214-0980-F1A2D228C0F1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63DA911D-4549-2D27-574B-B25D259CD41E}"/>
              </a:ext>
            </a:extLst>
          </p:cNvPr>
          <p:cNvSpPr txBox="1"/>
          <p:nvPr/>
        </p:nvSpPr>
        <p:spPr>
          <a:xfrm>
            <a:off x="856980" y="1086957"/>
            <a:ext cx="6711262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"Já pensaste em falar com alguém sobre isto?"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"Conheço um centro de aconselhamento, se quiseres..."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"Queres falar sobre isto noutra altura?"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94D37EDC-32A4-6BD4-6B2B-DB219B55422D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Oferecer ajuda sem invadir</a:t>
            </a:r>
          </a:p>
        </p:txBody>
      </p:sp>
    </p:spTree>
    <p:extLst>
      <p:ext uri="{BB962C8B-B14F-4D97-AF65-F5344CB8AC3E}">
        <p14:creationId xmlns:p14="http://schemas.microsoft.com/office/powerpoint/2010/main" val="2900187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a14="http://schemas.microsoft.com/office/drawing/2010/main" xmlns:p14="http://schemas.microsoft.com/office/powerpoint/2010/main">
      <p:transition spd="slow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10578E-B9C1-CD49-68F9-F3160BC5BA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7D5268AC-FB7B-1654-2814-91F1B15EA63C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BA760AEF-3C1B-A3C1-0932-2E3B6C5433D5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90C0F0B3-765B-237F-962C-16D45915CAAA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04507360-193D-292C-7551-C3ED9A4946EB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071EDC5F-DF75-F963-A6EC-A67BAC55C6D5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65C6A671-5B12-B8B7-9BFC-ADD9882E0E3E}"/>
              </a:ext>
            </a:extLst>
          </p:cNvPr>
          <p:cNvSpPr txBox="1"/>
          <p:nvPr/>
        </p:nvSpPr>
        <p:spPr>
          <a:xfrm>
            <a:off x="856980" y="1086957"/>
            <a:ext cx="6711262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Não diagnosticar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Não tratar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Não se torne um "confidente exclusivo"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Manter limites profissionais claros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AF74C5AC-8BD3-FAAD-9B5B-A942845CE538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Faça o seu melhor, mas não tudo</a:t>
            </a:r>
          </a:p>
        </p:txBody>
      </p:sp>
    </p:spTree>
    <p:extLst>
      <p:ext uri="{BB962C8B-B14F-4D97-AF65-F5344CB8AC3E}">
        <p14:creationId xmlns:p14="http://schemas.microsoft.com/office/powerpoint/2010/main" val="13128221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p14="http://schemas.microsoft.com/office/powerpoint/2010/main">
      <p:transition spd="slow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66EF57-E001-61B6-240A-1F417573E6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FE1B8C8C-102F-3B58-D7B9-4550C48CC2F8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D62F8D94-DC90-8FD4-3173-FD0DC12E4D2D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E96BFAD7-0C77-0083-B2E5-EFBFC0E2FED9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65C3FDFC-00C5-3F2C-AD37-83587A8A1488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BF058ED3-ADE1-C10E-75A9-1C9D547965BE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D99C06E3-CD48-0A86-106E-E207FA1FB007}"/>
              </a:ext>
            </a:extLst>
          </p:cNvPr>
          <p:cNvSpPr txBox="1"/>
          <p:nvPr/>
        </p:nvSpPr>
        <p:spPr>
          <a:xfrm>
            <a:off x="457199" y="1786167"/>
            <a:ext cx="5974525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Falar com colegas ou pessoas de referência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Reconhecer o seu envolvimento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Utilizar momentos de supervisão ou descompressão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Treinar-se sempre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46A8BB0C-DC27-C6A7-24DE-2BA79ED62F38}"/>
              </a:ext>
            </a:extLst>
          </p:cNvPr>
          <p:cNvSpPr txBox="1"/>
          <p:nvPr/>
        </p:nvSpPr>
        <p:spPr>
          <a:xfrm>
            <a:off x="609598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Trabalhar com o desconforto dos </a:t>
            </a:r>
            <a:r>
              <a:rPr lang="en-US" sz="2800" dirty="0">
                <a:solidFill>
                  <a:srgbClr val="E98E24"/>
                </a:solidFill>
                <a:latin typeface="Coolvetica"/>
              </a:rPr>
              <a:t>outros </a:t>
            </a:r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sem se deixar </a:t>
            </a:r>
            <a:r>
              <a:rPr lang="en-US" sz="2800" dirty="0">
                <a:solidFill>
                  <a:srgbClr val="E98E24"/>
                </a:solidFill>
                <a:latin typeface="Coolvetica"/>
              </a:rPr>
              <a:t>dominar </a:t>
            </a:r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por ele</a:t>
            </a:r>
          </a:p>
        </p:txBody>
      </p:sp>
      <p:pic>
        <p:nvPicPr>
          <p:cNvPr id="3" name="Picture 2" descr="The Best Ways to Reduce Your Stress">
            <a:extLst>
              <a:ext uri="{FF2B5EF4-FFF2-40B4-BE49-F238E27FC236}">
                <a16:creationId xmlns:a16="http://schemas.microsoft.com/office/drawing/2014/main" id="{E1AEFBE9-FAE6-9698-7E6B-7B507CCD03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3169" y="1135844"/>
            <a:ext cx="3466758" cy="2310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37172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a14="http://schemas.microsoft.com/office/drawing/2010/main" xmlns:p14="http://schemas.microsoft.com/office/powerpoint/2010/main">
      <p:transition spd="slow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9C1F2-91EE-8103-F089-120127CE48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330BB175-2849-339F-60CD-B3410A5257DC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9A616B9B-BD27-DC91-5881-5A9C3E2D543C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377BFD44-F1B8-6A27-3367-78C16755F93F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4A8E518-7F7E-A6B5-948C-0624FAD63750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27C9D6FE-3710-940F-89F9-C55CDDB11620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57E30B64-E227-C8EA-9B8B-7FE5357CDBC2}"/>
              </a:ext>
            </a:extLst>
          </p:cNvPr>
          <p:cNvSpPr txBox="1"/>
          <p:nvPr/>
        </p:nvSpPr>
        <p:spPr>
          <a:xfrm>
            <a:off x="856980" y="1086956"/>
            <a:ext cx="6711262" cy="2238629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Os jovens contactam-no com mais frequência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Começa a utilizar uma linguagem diferente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Obrigado por "estar lá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Aceita falar com um especialista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1C055A60-C3F2-38E1-6BD8-D08C5E2F3E7D}"/>
              </a:ext>
            </a:extLst>
          </p:cNvPr>
          <p:cNvSpPr txBox="1"/>
          <p:nvPr/>
        </p:nvSpPr>
        <p:spPr>
          <a:xfrm>
            <a:off x="609599" y="497514"/>
            <a:ext cx="8235044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Reconhecer quando se está a fazer a diferença</a:t>
            </a:r>
          </a:p>
        </p:txBody>
      </p:sp>
    </p:spTree>
    <p:extLst>
      <p:ext uri="{BB962C8B-B14F-4D97-AF65-F5344CB8AC3E}">
        <p14:creationId xmlns:p14="http://schemas.microsoft.com/office/powerpoint/2010/main" val="35518894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p14="http://schemas.microsoft.com/office/powerpoint/2010/main">
      <p:transition spd="slow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DBCFD-E4AA-0328-890C-8085C91C49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6E5A5FF9-E5BF-F823-30BA-A147CCE76601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14D846DA-86C0-66FB-0FD8-305E2AC9C9C1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C47FE381-49A9-C1AF-EBC0-9B19EC980AD4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92E7747-2358-287F-DD97-0BEB95B3554A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8B2A576A-A067-C877-0974-7B6C2BFDECDD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C66F4140-8BF6-F9A7-4B30-838BB4570904}"/>
              </a:ext>
            </a:extLst>
          </p:cNvPr>
          <p:cNvSpPr txBox="1"/>
          <p:nvPr/>
        </p:nvSpPr>
        <p:spPr>
          <a:xfrm>
            <a:off x="856980" y="1086957"/>
            <a:ext cx="6711262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Evitar comentários sobre o corpo e o peso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Valorizar a diversidade do corpo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Falar de força, saúde, equilíbrio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Criar um clima acolhedor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F523DBE5-29EE-D9BB-73BE-BD8B0B5CC374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 cultura do respeito começa no ginásio</a:t>
            </a:r>
          </a:p>
        </p:txBody>
      </p:sp>
    </p:spTree>
    <p:extLst>
      <p:ext uri="{BB962C8B-B14F-4D97-AF65-F5344CB8AC3E}">
        <p14:creationId xmlns:p14="http://schemas.microsoft.com/office/powerpoint/2010/main" val="22641184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p14="http://schemas.microsoft.com/office/powerpoint/2010/main">
      <p:transition spd="slow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F12E56-C114-5ACF-B7E8-58C2385FE0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Survey list of customer support questions Examination document Hand holding  magnifying glass Checklist form People marketing feedback Cartoon flat  style isolated vector concept | Premium Photo">
            <a:extLst>
              <a:ext uri="{FF2B5EF4-FFF2-40B4-BE49-F238E27FC236}">
                <a16:creationId xmlns:a16="http://schemas.microsoft.com/office/drawing/2014/main" id="{32B324CF-D2DA-59AF-C957-78A1F78377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3309" y="126550"/>
            <a:ext cx="3082227" cy="271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BA525256-90F8-382E-A822-88E90C18EEF9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03709302-A9D4-3923-6A9F-69C350B246B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605D18D7-5EFC-2286-FC90-17D2C14A9EDA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01BD8B4D-BFEC-80BA-C93F-8497B33DDC66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19C247D1-C774-A874-1621-A01F4FB36E73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A095EBB0-3DAD-3851-FF1A-E64525CEB76F}"/>
              </a:ext>
            </a:extLst>
          </p:cNvPr>
          <p:cNvSpPr txBox="1"/>
          <p:nvPr/>
        </p:nvSpPr>
        <p:spPr>
          <a:xfrm>
            <a:off x="713170" y="1146146"/>
            <a:ext cx="6170807" cy="324225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2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Como é a sua relação com a formação e a AP?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Como é que reagem às mudanças no seu corpo?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Evitam alimentos ou situações relacionadas com alimentos?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Falam frequentemente do seu corpo em termos negativos?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0000"/>
                </a:solidFill>
                <a:latin typeface="Coolvetica"/>
                <a:ea typeface="Microsoft YaHei"/>
              </a:rPr>
              <a:t>São </a:t>
            </a:r>
            <a:r>
              <a:rPr lang="en-US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hipercríticos em relação a si próprios?</a:t>
            </a:r>
          </a:p>
          <a:p>
            <a:pPr marL="446088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Mostram-se ansiosos quando não treinam?</a:t>
            </a:r>
          </a:p>
          <a:p>
            <a:pPr marL="446088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Procuram constantemente a confirmação?</a:t>
            </a:r>
          </a:p>
          <a:p>
            <a:pPr marL="446088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São muito influenciadas pelas redes sociais?</a:t>
            </a:r>
          </a:p>
          <a:p>
            <a:pPr marL="446088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Têm comportamentos rígidos ou ritualistas?</a:t>
            </a:r>
          </a:p>
          <a:p>
            <a:pPr marL="446088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Estão dispostos a falar ou fecham-se em copas?</a:t>
            </a:r>
            <a:endParaRPr lang="en-US" sz="16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A199E530-E947-373F-AA22-537731558E2D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As 10 perguntas-chave</a:t>
            </a:r>
          </a:p>
        </p:txBody>
      </p:sp>
    </p:spTree>
    <p:extLst>
      <p:ext uri="{BB962C8B-B14F-4D97-AF65-F5344CB8AC3E}">
        <p14:creationId xmlns:p14="http://schemas.microsoft.com/office/powerpoint/2010/main" val="27402760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a14="http://schemas.microsoft.com/office/drawing/2010/main" xmlns:p14="http://schemas.microsoft.com/office/powerpoint/2010/main">
      <p:transition spd="slow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4A311-350C-C960-8F5F-301F151F4B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60B2CBA0-6555-3B6B-DD4E-0ABC96D00FA7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FB1DC35C-E350-5912-F2CB-F8B1A9CAB1E7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DDC124C9-3E52-4A61-50A4-C68F34599BBC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FE30E124-263B-5D01-EDDC-496FAFAB0A1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3AC5E2BE-1EA5-4049-8D24-A3E843CE3BD1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F96A4966-B6AA-6167-22B5-6D2CB9E13798}"/>
              </a:ext>
            </a:extLst>
          </p:cNvPr>
          <p:cNvSpPr txBox="1"/>
          <p:nvPr/>
        </p:nvSpPr>
        <p:spPr>
          <a:xfrm>
            <a:off x="609599" y="481186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Tabela de observação</a:t>
            </a:r>
          </a:p>
        </p:txBody>
      </p:sp>
      <p:graphicFrame>
        <p:nvGraphicFramePr>
          <p:cNvPr id="9" name="Tabella 8">
            <a:extLst>
              <a:ext uri="{FF2B5EF4-FFF2-40B4-BE49-F238E27FC236}">
                <a16:creationId xmlns:a16="http://schemas.microsoft.com/office/drawing/2014/main" id="{1717F2D3-E421-1391-1511-5A61CCC742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9827973"/>
              </p:ext>
            </p:extLst>
          </p:nvPr>
        </p:nvGraphicFramePr>
        <p:xfrm>
          <a:off x="1679791" y="1518839"/>
          <a:ext cx="6720417" cy="222504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1718460">
                  <a:extLst>
                    <a:ext uri="{9D8B030D-6E8A-4147-A177-3AD203B41FA5}">
                      <a16:colId xmlns:a16="http://schemas.microsoft.com/office/drawing/2014/main" val="2681832572"/>
                    </a:ext>
                  </a:extLst>
                </a:gridCol>
                <a:gridCol w="3568606">
                  <a:extLst>
                    <a:ext uri="{9D8B030D-6E8A-4147-A177-3AD203B41FA5}">
                      <a16:colId xmlns:a16="http://schemas.microsoft.com/office/drawing/2014/main" val="1633533861"/>
                    </a:ext>
                  </a:extLst>
                </a:gridCol>
                <a:gridCol w="1433351">
                  <a:extLst>
                    <a:ext uri="{9D8B030D-6E8A-4147-A177-3AD203B41FA5}">
                      <a16:colId xmlns:a16="http://schemas.microsoft.com/office/drawing/2014/main" val="9527212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it-IT" sz="1600" dirty="0">
                          <a:latin typeface="Coolvetica"/>
                        </a:rPr>
                        <a:t>Caraterística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1600" dirty="0" err="1">
                          <a:latin typeface="Coolvetica"/>
                        </a:rPr>
                        <a:t>Comportamento observado</a:t>
                      </a:r>
                      <a:endParaRPr lang="it-IT" sz="1600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1600" dirty="0">
                          <a:latin typeface="Coolvetica"/>
                        </a:rPr>
                        <a:t>Notas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317883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t-IT" sz="1600" dirty="0">
                          <a:latin typeface="Coolvetica"/>
                        </a:rPr>
                        <a:t>Exercitar-se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1600" dirty="0">
                          <a:latin typeface="Coolvetica"/>
                        </a:rPr>
                        <a:t>Frequência, </a:t>
                      </a:r>
                      <a:r>
                        <a:rPr lang="it-IT" sz="1600" dirty="0" err="1">
                          <a:latin typeface="Coolvetica"/>
                        </a:rPr>
                        <a:t>intensidade</a:t>
                      </a:r>
                      <a:r>
                        <a:rPr lang="it-IT" sz="1600" dirty="0">
                          <a:latin typeface="Coolvetica"/>
                        </a:rPr>
                        <a:t>, </a:t>
                      </a:r>
                      <a:r>
                        <a:rPr lang="it-IT" sz="1600" dirty="0" err="1">
                          <a:latin typeface="Coolvetica"/>
                        </a:rPr>
                        <a:t>rigidez</a:t>
                      </a:r>
                      <a:endParaRPr lang="it-IT" sz="1600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it-IT" sz="1600">
                        <a:latin typeface="Coolvetic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146614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t-IT" sz="1600" dirty="0">
                          <a:latin typeface="Coolvetica"/>
                        </a:rPr>
                        <a:t>Língua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Coolvetica"/>
                        </a:rPr>
                        <a:t>Comentários negativos sobre o corpo</a:t>
                      </a:r>
                      <a:endParaRPr lang="it-IT" sz="1600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it-IT" sz="1600">
                        <a:latin typeface="Coolvetic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537543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t-IT" sz="1600" dirty="0" err="1">
                          <a:latin typeface="Coolvetica"/>
                        </a:rPr>
                        <a:t>Dieta</a:t>
                      </a:r>
                      <a:endParaRPr lang="it-IT" sz="1600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1600" dirty="0" err="1">
                          <a:latin typeface="Coolvetica"/>
                        </a:rPr>
                        <a:t>Rigidez</a:t>
                      </a:r>
                      <a:r>
                        <a:rPr lang="it-IT" sz="1600" dirty="0">
                          <a:latin typeface="Coolvetica"/>
                        </a:rPr>
                        <a:t>, </a:t>
                      </a:r>
                      <a:r>
                        <a:rPr lang="it-IT" sz="1600" dirty="0" err="1">
                          <a:latin typeface="Coolvetica"/>
                        </a:rPr>
                        <a:t>restrição</a:t>
                      </a:r>
                      <a:r>
                        <a:rPr lang="it-IT" sz="1600" dirty="0">
                          <a:latin typeface="Coolvetica"/>
                        </a:rPr>
                        <a:t>, </a:t>
                      </a:r>
                      <a:r>
                        <a:rPr lang="it-IT" sz="1600" dirty="0" err="1">
                          <a:latin typeface="Coolvetica"/>
                        </a:rPr>
                        <a:t>evitamento</a:t>
                      </a:r>
                      <a:endParaRPr lang="it-IT" sz="1600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it-IT" sz="1600" dirty="0">
                        <a:latin typeface="Coolvetic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706628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t-IT" sz="1600" dirty="0" err="1">
                          <a:latin typeface="Coolvetica"/>
                        </a:rPr>
                        <a:t>Emoções</a:t>
                      </a:r>
                      <a:endParaRPr lang="it-IT" sz="1600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1600" dirty="0" err="1">
                          <a:latin typeface="Coolvetica"/>
                        </a:rPr>
                        <a:t>Irritabilidade</a:t>
                      </a:r>
                      <a:r>
                        <a:rPr lang="it-IT" sz="1600" dirty="0">
                          <a:latin typeface="Coolvetica"/>
                        </a:rPr>
                        <a:t>, </a:t>
                      </a:r>
                      <a:r>
                        <a:rPr lang="it-IT" sz="1600" dirty="0" err="1">
                          <a:latin typeface="Coolvetica"/>
                        </a:rPr>
                        <a:t>perfeccionismo</a:t>
                      </a:r>
                      <a:endParaRPr lang="it-IT" sz="1600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it-IT" sz="1600" dirty="0">
                        <a:latin typeface="Coolvetic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479511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t-IT" sz="1600" dirty="0">
                          <a:latin typeface="Coolvetica"/>
                        </a:rPr>
                        <a:t>Redes sociais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1600" dirty="0" err="1">
                          <a:latin typeface="Coolvetica"/>
                        </a:rPr>
                        <a:t>Conteúdo </a:t>
                      </a:r>
                      <a:r>
                        <a:rPr lang="it-IT" sz="1600" dirty="0">
                          <a:latin typeface="Coolvetica"/>
                        </a:rPr>
                        <a:t>extremo ou </a:t>
                      </a:r>
                      <a:r>
                        <a:rPr lang="it-IT" sz="1600" dirty="0" err="1">
                          <a:latin typeface="Coolvetica"/>
                        </a:rPr>
                        <a:t>dismórfico</a:t>
                      </a:r>
                      <a:endParaRPr lang="it-IT" sz="1600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it-IT" sz="1600" dirty="0">
                        <a:latin typeface="Coolvetic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804862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54518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p14="http://schemas.microsoft.com/office/powerpoint/2010/main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A601BE-36A2-F852-D3F4-77CDFB7B37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484AA30E-E797-BF40-950B-4EFAA4605DA5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FD8F9798-C9CE-B7AE-4A1F-CF055DB35959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99ED113B-009C-28D5-627C-2A29FE470AF8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9459AC2B-4EFF-E4D5-A4BD-2CDA5B28905C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" name="CuadroTexto 23">
            <a:extLst>
              <a:ext uri="{FF2B5EF4-FFF2-40B4-BE49-F238E27FC236}">
                <a16:creationId xmlns:a16="http://schemas.microsoft.com/office/drawing/2014/main" id="{C41E9E99-CBD2-C692-7294-EAA002883726}"/>
              </a:ext>
            </a:extLst>
          </p:cNvPr>
          <p:cNvSpPr txBox="1"/>
          <p:nvPr/>
        </p:nvSpPr>
        <p:spPr>
          <a:xfrm>
            <a:off x="1005504" y="2149752"/>
            <a:ext cx="8068985" cy="2573536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000" dirty="0"/>
              <a:t>A imagem corporal é a perceção que uma pessoa tem do seu físico e os sentimentos que experimenta em resultado dessa perceção</a:t>
            </a:r>
          </a:p>
          <a:p>
            <a:endParaRPr lang="en-US" sz="2000" dirty="0"/>
          </a:p>
          <a:p>
            <a:endParaRPr lang="en-US" sz="2000" dirty="0"/>
          </a:p>
          <a:p>
            <a:r>
              <a:rPr lang="en-US" sz="2000" dirty="0"/>
              <a:t>O que acredita sobre</a:t>
            </a:r>
          </a:p>
          <a:p>
            <a:endParaRPr lang="en-US" sz="2000" dirty="0"/>
          </a:p>
          <a:p>
            <a:endParaRPr lang="en-US" sz="2000" dirty="0"/>
          </a:p>
        </p:txBody>
      </p:sp>
      <p:pic>
        <p:nvPicPr>
          <p:cNvPr id="4" name="Picture 2" descr="Symptoms and Causes of Body Dysmorphic Disorder - Cognitive Behavior  Associates">
            <a:extLst>
              <a:ext uri="{FF2B5EF4-FFF2-40B4-BE49-F238E27FC236}">
                <a16:creationId xmlns:a16="http://schemas.microsoft.com/office/drawing/2014/main" id="{712CB9A4-5083-64B4-BEA3-D8450DFF70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9744" y="247943"/>
            <a:ext cx="3180507" cy="1044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uadroTexto 22">
            <a:extLst>
              <a:ext uri="{FF2B5EF4-FFF2-40B4-BE49-F238E27FC236}">
                <a16:creationId xmlns:a16="http://schemas.microsoft.com/office/drawing/2014/main" id="{11597DFE-DA82-8038-7C3B-6A0D91550A7C}"/>
              </a:ext>
            </a:extLst>
          </p:cNvPr>
          <p:cNvSpPr txBox="1"/>
          <p:nvPr/>
        </p:nvSpPr>
        <p:spPr>
          <a:xfrm>
            <a:off x="2202671" y="1292251"/>
            <a:ext cx="5674657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algn="ctr"/>
            <a:r>
              <a:rPr lang="en-US" sz="4800" b="0" u="none" strike="noStrike" dirty="0">
                <a:solidFill>
                  <a:srgbClr val="E98E24"/>
                </a:solidFill>
                <a:uFillTx/>
                <a:latin typeface="Coolvetica"/>
              </a:rPr>
              <a:t>O que é a imagem corporal?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35967611-64D8-E5BA-9596-FF4FB4590A6C}"/>
              </a:ext>
            </a:extLst>
          </p:cNvPr>
          <p:cNvSpPr txBox="1"/>
          <p:nvPr/>
        </p:nvSpPr>
        <p:spPr>
          <a:xfrm>
            <a:off x="4113454" y="3116379"/>
            <a:ext cx="41365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A sua aparência </a:t>
            </a:r>
          </a:p>
          <a:p>
            <a:r>
              <a:rPr lang="en-US" sz="1800" dirty="0"/>
              <a:t>Como pensa que os outros o vêem </a:t>
            </a:r>
          </a:p>
          <a:p>
            <a:r>
              <a:rPr lang="en-US" sz="1800" dirty="0"/>
              <a:t>Como se sente em relação ao seu corpo </a:t>
            </a:r>
          </a:p>
          <a:p>
            <a:endParaRPr lang="it-IT" dirty="0"/>
          </a:p>
        </p:txBody>
      </p:sp>
      <p:sp>
        <p:nvSpPr>
          <p:cNvPr id="7" name="Parentesi graffa aperta 6">
            <a:extLst>
              <a:ext uri="{FF2B5EF4-FFF2-40B4-BE49-F238E27FC236}">
                <a16:creationId xmlns:a16="http://schemas.microsoft.com/office/drawing/2014/main" id="{997DD442-5B04-44FE-40F3-EFFB8A306E10}"/>
              </a:ext>
            </a:extLst>
          </p:cNvPr>
          <p:cNvSpPr/>
          <p:nvPr/>
        </p:nvSpPr>
        <p:spPr>
          <a:xfrm>
            <a:off x="3913415" y="3140755"/>
            <a:ext cx="201386" cy="838487"/>
          </a:xfrm>
          <a:prstGeom prst="leftBrace">
            <a:avLst/>
          </a:prstGeom>
          <a:noFill/>
          <a:ln w="19050">
            <a:solidFill>
              <a:srgbClr val="E88F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890123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a14="http://schemas.microsoft.com/office/drawing/2010/main" xmlns:p14="http://schemas.microsoft.com/office/powerpoint/2010/main">
      <p:transition spd="slow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F26F50-7896-904E-D819-CC1CCBA02D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8B132425-F4F4-2325-5D39-6E8C4B9178EE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90EAA680-D2AD-D49D-17A8-3104C938B7AC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80193561-13FB-3068-D255-76C7C0E0E7B5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B61B5461-FF40-EC33-2D03-AB9CC15B734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E76898AC-D0ED-DFA0-6BFF-2C5A9CB8EE61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620AB203-C088-726C-B722-7EBE50A69ABE}"/>
              </a:ext>
            </a:extLst>
          </p:cNvPr>
          <p:cNvSpPr txBox="1"/>
          <p:nvPr/>
        </p:nvSpPr>
        <p:spPr>
          <a:xfrm>
            <a:off x="609598" y="497514"/>
            <a:ext cx="7707087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Jovens adultos: Perturbações alimentares após a adolescência</a:t>
            </a:r>
          </a:p>
        </p:txBody>
      </p:sp>
      <p:sp>
        <p:nvSpPr>
          <p:cNvPr id="3" name="CuadroTexto 23">
            <a:extLst>
              <a:ext uri="{FF2B5EF4-FFF2-40B4-BE49-F238E27FC236}">
                <a16:creationId xmlns:a16="http://schemas.microsoft.com/office/drawing/2014/main" id="{C290C4A7-9862-B5EC-3DB1-95786FC7C130}"/>
              </a:ext>
            </a:extLst>
          </p:cNvPr>
          <p:cNvSpPr txBox="1"/>
          <p:nvPr/>
        </p:nvSpPr>
        <p:spPr>
          <a:xfrm>
            <a:off x="856980" y="1086956"/>
            <a:ext cx="6711262" cy="2651479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Mascarar com "estilo de vida saudável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Pressão social vs. equilíbrio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Maior independência e auto-responsabilidade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Pode esconder os sintomas de forma mais eficaz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</a:rPr>
              <a:t>Menos propensos a procurar ajuda ou a revelar dificuldades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</a:rPr>
              <a:t>Gerir frequentemente os estudos, o trabalho e as pressões sociais</a:t>
            </a:r>
          </a:p>
        </p:txBody>
      </p:sp>
    </p:spTree>
    <p:extLst>
      <p:ext uri="{BB962C8B-B14F-4D97-AF65-F5344CB8AC3E}">
        <p14:creationId xmlns:p14="http://schemas.microsoft.com/office/powerpoint/2010/main" val="1732284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p14="http://schemas.microsoft.com/office/powerpoint/2010/main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A4ED8F-9FC9-23B2-1C40-840457A925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B6DEE654-FFBF-CDF4-DD8F-C7486CA70941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DCA35AF5-AB26-2A6E-4C15-7C27CC6045E2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6D2B1953-98F3-592A-D005-21AB3BBA68DD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7BA830FC-9C2B-9E0D-BDEE-F35BE725B7B1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5066995E-6810-35F3-048D-4597926585D1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13B459FE-1118-E2F6-84FF-1F278470D229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Quando a imagem corporal se torna tóxica</a:t>
            </a:r>
          </a:p>
        </p:txBody>
      </p:sp>
      <p:graphicFrame>
        <p:nvGraphicFramePr>
          <p:cNvPr id="3" name="Tabella 2">
            <a:extLst>
              <a:ext uri="{FF2B5EF4-FFF2-40B4-BE49-F238E27FC236}">
                <a16:creationId xmlns:a16="http://schemas.microsoft.com/office/drawing/2014/main" id="{EDDC2D13-05D5-C03F-8D14-7F1DE7C1A9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7508690"/>
              </p:ext>
            </p:extLst>
          </p:nvPr>
        </p:nvGraphicFramePr>
        <p:xfrm>
          <a:off x="1666444" y="1572307"/>
          <a:ext cx="6747112" cy="2202625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3373556">
                  <a:extLst>
                    <a:ext uri="{9D8B030D-6E8A-4147-A177-3AD203B41FA5}">
                      <a16:colId xmlns:a16="http://schemas.microsoft.com/office/drawing/2014/main" val="1970249116"/>
                    </a:ext>
                  </a:extLst>
                </a:gridCol>
                <a:gridCol w="3373556">
                  <a:extLst>
                    <a:ext uri="{9D8B030D-6E8A-4147-A177-3AD203B41FA5}">
                      <a16:colId xmlns:a16="http://schemas.microsoft.com/office/drawing/2014/main" val="1009051999"/>
                    </a:ext>
                  </a:extLst>
                </a:gridCol>
              </a:tblGrid>
              <a:tr h="440525">
                <a:tc>
                  <a:txBody>
                    <a:bodyPr/>
                    <a:lstStyle/>
                    <a:p>
                      <a:pPr algn="l"/>
                      <a:r>
                        <a:rPr lang="it-IT" dirty="0">
                          <a:latin typeface="Coolvetica"/>
                        </a:rPr>
                        <a:t>BI positivo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dirty="0">
                          <a:latin typeface="Coolvetica"/>
                        </a:rPr>
                        <a:t>BI negativo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69359063"/>
                  </a:ext>
                </a:extLst>
              </a:tr>
              <a:tr h="440525"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latin typeface="Coolvetica"/>
                        </a:rPr>
                        <a:t>Aceitação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latin typeface="Coolvetica"/>
                        </a:rPr>
                        <a:t>Vergonha</a:t>
                      </a:r>
                      <a:endParaRPr lang="it-IT" dirty="0">
                        <a:latin typeface="Coolvetic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96731421"/>
                  </a:ext>
                </a:extLst>
              </a:tr>
              <a:tr h="440525"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latin typeface="Coolvetica"/>
                        </a:rPr>
                        <a:t>Cuidados com o corpo </a:t>
                      </a:r>
                      <a:endParaRPr lang="it-IT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Coolvetica"/>
                        </a:rPr>
                        <a:t>Controlo obsessivo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85993602"/>
                  </a:ext>
                </a:extLst>
              </a:tr>
              <a:tr h="440525"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latin typeface="Coolvetica"/>
                        </a:rPr>
                        <a:t>Actividades de lazer </a:t>
                      </a:r>
                      <a:endParaRPr lang="it-IT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latin typeface="Coolvetica"/>
                        </a:rPr>
                        <a:t>Actividades de compensação</a:t>
                      </a:r>
                      <a:endParaRPr lang="it-IT" dirty="0">
                        <a:latin typeface="Coolvetic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46975486"/>
                  </a:ext>
                </a:extLst>
              </a:tr>
              <a:tr h="440525"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latin typeface="Coolvetica"/>
                        </a:rPr>
                        <a:t>Confiança</a:t>
                      </a:r>
                      <a:endParaRPr lang="it-IT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Coolvetica"/>
                        </a:rPr>
                        <a:t>Auto-depreciação</a:t>
                      </a:r>
                      <a:endParaRPr lang="it-IT" dirty="0">
                        <a:latin typeface="Coolvetic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777131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24049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p14="http://schemas.microsoft.com/office/powerpoint/2010/main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3A2E2C-D0BB-D824-8E75-7846451D79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FA3192C8-DE4C-ED6E-33E6-D72A7D1BB1CE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EB6FB26D-3CEB-E846-49D9-17A158887831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B0422FB7-1D13-1FF6-7AE2-3C95E3E61DDF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CC634FE8-4D7B-32CD-9BE1-2CA571A0BFA5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4" name="CuadroTexto 23">
            <a:extLst>
              <a:ext uri="{FF2B5EF4-FFF2-40B4-BE49-F238E27FC236}">
                <a16:creationId xmlns:a16="http://schemas.microsoft.com/office/drawing/2014/main" id="{5CCF8A0D-D966-8054-0E44-AE7F02B59F88}"/>
              </a:ext>
            </a:extLst>
          </p:cNvPr>
          <p:cNvSpPr txBox="1"/>
          <p:nvPr/>
        </p:nvSpPr>
        <p:spPr>
          <a:xfrm>
            <a:off x="856980" y="1086956"/>
            <a:ext cx="8531206" cy="2810129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8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Evitar certos exercícios devido à insatisfação corporal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srgbClr val="000000"/>
                </a:solidFill>
                <a:latin typeface="Coolvetica"/>
                <a:ea typeface="Microsoft YaHei"/>
              </a:rPr>
              <a:t>Exercício excessivo para "corrigir" os defeitos detectados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8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Dieta pouco saudável ou </a:t>
            </a:r>
            <a:r>
              <a:rPr lang="en-US" sz="2800" dirty="0">
                <a:solidFill>
                  <a:srgbClr val="000000"/>
                </a:solidFill>
                <a:latin typeface="Coolvetica"/>
                <a:ea typeface="Microsoft YaHei"/>
              </a:rPr>
              <a:t>restrição alimentar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srgbClr val="000000"/>
                </a:solidFill>
                <a:latin typeface="Coolvetica"/>
                <a:ea typeface="Microsoft YaHei"/>
              </a:rPr>
              <a:t>Retraimento</a:t>
            </a:r>
            <a:r>
              <a:rPr lang="en-US" sz="28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 social </a:t>
            </a:r>
            <a:r>
              <a:rPr lang="en-US" sz="2800" dirty="0">
                <a:solidFill>
                  <a:srgbClr val="000000"/>
                </a:solidFill>
                <a:latin typeface="Coolvetica"/>
                <a:ea typeface="Microsoft YaHei"/>
              </a:rPr>
              <a:t>devido à auto-consciência sobre a aparência</a:t>
            </a:r>
            <a:endParaRPr lang="en-US" sz="28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43877EC4-AE0E-5526-C352-FD735D966E34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Quando a imagem corporal se torna tóxica</a:t>
            </a:r>
          </a:p>
        </p:txBody>
      </p:sp>
    </p:spTree>
    <p:extLst>
      <p:ext uri="{BB962C8B-B14F-4D97-AF65-F5344CB8AC3E}">
        <p14:creationId xmlns:p14="http://schemas.microsoft.com/office/powerpoint/2010/main" val="5462390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p14="http://schemas.microsoft.com/office/powerpoint/2010/main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2423</TotalTime>
  <Words>5985</Words>
  <Application>Microsoft Office PowerPoint</Application>
  <PresentationFormat>Personalizzato</PresentationFormat>
  <Paragraphs>656</Paragraphs>
  <Slides>70</Slides>
  <Notes>70</Notes>
  <HiddenSlides>3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70</vt:i4>
      </vt:variant>
    </vt:vector>
  </HeadingPairs>
  <TitlesOfParts>
    <vt:vector size="78" baseType="lpstr">
      <vt:lpstr>Aptos</vt:lpstr>
      <vt:lpstr>Arial</vt:lpstr>
      <vt:lpstr>Coolvetica</vt:lpstr>
      <vt:lpstr>Courier New</vt:lpstr>
      <vt:lpstr>Symbol</vt:lpstr>
      <vt:lpstr>Times New Roman</vt:lpstr>
      <vt:lpstr>Wingdings</vt:lpstr>
      <vt:lpstr>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subject/>
  <dc:creator>Dell</dc:creator>
  <cp:keywords>, docId:6730ECDD16CDC15A75B16F69208155B5</cp:keywords>
  <dc:description/>
  <cp:lastModifiedBy>Marzia PP Boto</cp:lastModifiedBy>
  <cp:revision>152</cp:revision>
  <dcterms:created xsi:type="dcterms:W3CDTF">2025-02-21T17:30:07Z</dcterms:created>
  <dcterms:modified xsi:type="dcterms:W3CDTF">2025-04-28T14:04:27Z</dcterms:modified>
  <dc:language>en-US</dc:language>
</cp:coreProperties>
</file>